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8"/>
  </p:notesMasterIdLst>
  <p:sldIdLst>
    <p:sldId id="256" r:id="rId2"/>
    <p:sldId id="273" r:id="rId3"/>
    <p:sldId id="257" r:id="rId4"/>
    <p:sldId id="258" r:id="rId5"/>
    <p:sldId id="259" r:id="rId6"/>
    <p:sldId id="260" r:id="rId7"/>
    <p:sldId id="261" r:id="rId8"/>
    <p:sldId id="263" r:id="rId9"/>
    <p:sldId id="264" r:id="rId10"/>
    <p:sldId id="265" r:id="rId11"/>
    <p:sldId id="268" r:id="rId12"/>
    <p:sldId id="266" r:id="rId13"/>
    <p:sldId id="267" r:id="rId14"/>
    <p:sldId id="269" r:id="rId15"/>
    <p:sldId id="270" r:id="rId16"/>
    <p:sldId id="27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C7460F-DEE0-3E4E-8A1B-5E227CAFA5DF}" v="6" dt="2025-10-08T13:31:45.4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04"/>
    <p:restoredTop sz="85441"/>
  </p:normalViewPr>
  <p:slideViewPr>
    <p:cSldViewPr snapToGrid="0">
      <p:cViewPr>
        <p:scale>
          <a:sx n="111" d="100"/>
          <a:sy n="111" d="100"/>
        </p:scale>
        <p:origin x="1616"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58F277-0AAF-49D7-8D60-F000C197AFC8}" type="doc">
      <dgm:prSet loTypeId="urn:microsoft.com/office/officeart/2005/8/layout/matrix3" loCatId="matrix" qsTypeId="urn:microsoft.com/office/officeart/2005/8/quickstyle/simple1" qsCatId="simple" csTypeId="urn:microsoft.com/office/officeart/2005/8/colors/accent1_2" csCatId="accent1"/>
      <dgm:spPr/>
      <dgm:t>
        <a:bodyPr/>
        <a:lstStyle/>
        <a:p>
          <a:endParaRPr lang="en-US"/>
        </a:p>
      </dgm:t>
    </dgm:pt>
    <dgm:pt modelId="{796BC51B-31E9-4DAA-88A8-B6CB698CCDA7}">
      <dgm:prSet/>
      <dgm:spPr/>
      <dgm:t>
        <a:bodyPr/>
        <a:lstStyle/>
        <a:p>
          <a:r>
            <a:rPr lang="en-IE" b="0" i="0"/>
            <a:t>Diversity increases innovation</a:t>
          </a:r>
          <a:endParaRPr lang="en-US"/>
        </a:p>
      </dgm:t>
    </dgm:pt>
    <dgm:pt modelId="{2A61AFF6-0973-4B31-AFC1-D5A5FF620C9C}" type="parTrans" cxnId="{54717482-38CF-4C6B-9FE7-337AF761DA12}">
      <dgm:prSet/>
      <dgm:spPr/>
      <dgm:t>
        <a:bodyPr/>
        <a:lstStyle/>
        <a:p>
          <a:endParaRPr lang="en-US"/>
        </a:p>
      </dgm:t>
    </dgm:pt>
    <dgm:pt modelId="{62CF7B00-D660-4943-8F0D-3F5074F23337}" type="sibTrans" cxnId="{54717482-38CF-4C6B-9FE7-337AF761DA12}">
      <dgm:prSet/>
      <dgm:spPr/>
      <dgm:t>
        <a:bodyPr/>
        <a:lstStyle/>
        <a:p>
          <a:endParaRPr lang="en-US"/>
        </a:p>
      </dgm:t>
    </dgm:pt>
    <dgm:pt modelId="{42AAE8FE-0956-4526-8F87-105BFF16B44F}">
      <dgm:prSet/>
      <dgm:spPr/>
      <dgm:t>
        <a:bodyPr/>
        <a:lstStyle/>
        <a:p>
          <a:r>
            <a:rPr lang="en-IE" b="0" i="0"/>
            <a:t>Enlarges changes and improves areas of study</a:t>
          </a:r>
          <a:endParaRPr lang="en-US"/>
        </a:p>
      </dgm:t>
    </dgm:pt>
    <dgm:pt modelId="{128ADD1C-D5C5-4F10-982A-0D0E01CD5003}" type="parTrans" cxnId="{C64500D0-DFBC-478D-ABB5-790349AB6847}">
      <dgm:prSet/>
      <dgm:spPr/>
      <dgm:t>
        <a:bodyPr/>
        <a:lstStyle/>
        <a:p>
          <a:endParaRPr lang="en-US"/>
        </a:p>
      </dgm:t>
    </dgm:pt>
    <dgm:pt modelId="{769D7F63-DB33-414F-8F3B-BBCE3BB172C8}" type="sibTrans" cxnId="{C64500D0-DFBC-478D-ABB5-790349AB6847}">
      <dgm:prSet/>
      <dgm:spPr/>
      <dgm:t>
        <a:bodyPr/>
        <a:lstStyle/>
        <a:p>
          <a:endParaRPr lang="en-US"/>
        </a:p>
      </dgm:t>
    </dgm:pt>
    <dgm:pt modelId="{72CCBB9D-0BBC-48D3-AA42-8CCE7CAFA35C}">
      <dgm:prSet/>
      <dgm:spPr/>
      <dgm:t>
        <a:bodyPr/>
        <a:lstStyle/>
        <a:p>
          <a:r>
            <a:rPr lang="en-IE" b="0" i="0"/>
            <a:t>Explore the full pool of talent available to capitalize on</a:t>
          </a:r>
          <a:endParaRPr lang="en-US"/>
        </a:p>
      </dgm:t>
    </dgm:pt>
    <dgm:pt modelId="{E7D3B7FA-BC38-4DE5-83F9-19B2E6D46F0D}" type="parTrans" cxnId="{E203B072-08EE-455D-8E46-475B1957CE8E}">
      <dgm:prSet/>
      <dgm:spPr/>
      <dgm:t>
        <a:bodyPr/>
        <a:lstStyle/>
        <a:p>
          <a:endParaRPr lang="en-US"/>
        </a:p>
      </dgm:t>
    </dgm:pt>
    <dgm:pt modelId="{E7CAF14A-E722-47EE-9546-7C69F33D3640}" type="sibTrans" cxnId="{E203B072-08EE-455D-8E46-475B1957CE8E}">
      <dgm:prSet/>
      <dgm:spPr/>
      <dgm:t>
        <a:bodyPr/>
        <a:lstStyle/>
        <a:p>
          <a:endParaRPr lang="en-US"/>
        </a:p>
      </dgm:t>
    </dgm:pt>
    <dgm:pt modelId="{73C30F1B-8165-40FF-8D53-799CE8048C8C}">
      <dgm:prSet/>
      <dgm:spPr/>
      <dgm:t>
        <a:bodyPr/>
        <a:lstStyle/>
        <a:p>
          <a:r>
            <a:rPr lang="en-IE" b="0" i="0"/>
            <a:t>And …</a:t>
          </a:r>
          <a:br>
            <a:rPr lang="en-IE" b="0" i="0"/>
          </a:br>
          <a:endParaRPr lang="en-US"/>
        </a:p>
      </dgm:t>
    </dgm:pt>
    <dgm:pt modelId="{4C1B72CE-9A3F-4722-92B8-CC218E2D6C76}" type="parTrans" cxnId="{6217D5F9-BF0B-4327-9992-C64FFB8849E3}">
      <dgm:prSet/>
      <dgm:spPr/>
      <dgm:t>
        <a:bodyPr/>
        <a:lstStyle/>
        <a:p>
          <a:endParaRPr lang="en-US"/>
        </a:p>
      </dgm:t>
    </dgm:pt>
    <dgm:pt modelId="{A7E11B9D-B887-4BA1-85DF-E89DC0545B70}" type="sibTrans" cxnId="{6217D5F9-BF0B-4327-9992-C64FFB8849E3}">
      <dgm:prSet/>
      <dgm:spPr/>
      <dgm:t>
        <a:bodyPr/>
        <a:lstStyle/>
        <a:p>
          <a:endParaRPr lang="en-US"/>
        </a:p>
      </dgm:t>
    </dgm:pt>
    <dgm:pt modelId="{45BD77F4-B240-41E2-8142-4C43B430A38B}" type="pres">
      <dgm:prSet presAssocID="{8358F277-0AAF-49D7-8D60-F000C197AFC8}" presName="matrix" presStyleCnt="0">
        <dgm:presLayoutVars>
          <dgm:chMax val="1"/>
          <dgm:dir/>
          <dgm:resizeHandles val="exact"/>
        </dgm:presLayoutVars>
      </dgm:prSet>
      <dgm:spPr/>
    </dgm:pt>
    <dgm:pt modelId="{E1BFD706-7AD2-430E-80F1-42A1CB14C209}" type="pres">
      <dgm:prSet presAssocID="{8358F277-0AAF-49D7-8D60-F000C197AFC8}" presName="diamond" presStyleLbl="bgShp" presStyleIdx="0" presStyleCnt="1"/>
      <dgm:spPr/>
    </dgm:pt>
    <dgm:pt modelId="{55ED6F4B-CD35-4029-930D-3DF363AC108B}" type="pres">
      <dgm:prSet presAssocID="{8358F277-0AAF-49D7-8D60-F000C197AFC8}" presName="quad1" presStyleLbl="node1" presStyleIdx="0" presStyleCnt="4">
        <dgm:presLayoutVars>
          <dgm:chMax val="0"/>
          <dgm:chPref val="0"/>
          <dgm:bulletEnabled val="1"/>
        </dgm:presLayoutVars>
      </dgm:prSet>
      <dgm:spPr/>
    </dgm:pt>
    <dgm:pt modelId="{EEC6D97F-1747-4611-A465-28C7398D830D}" type="pres">
      <dgm:prSet presAssocID="{8358F277-0AAF-49D7-8D60-F000C197AFC8}" presName="quad2" presStyleLbl="node1" presStyleIdx="1" presStyleCnt="4">
        <dgm:presLayoutVars>
          <dgm:chMax val="0"/>
          <dgm:chPref val="0"/>
          <dgm:bulletEnabled val="1"/>
        </dgm:presLayoutVars>
      </dgm:prSet>
      <dgm:spPr/>
    </dgm:pt>
    <dgm:pt modelId="{03A0444C-1415-4F84-AD6B-40B187D4505C}" type="pres">
      <dgm:prSet presAssocID="{8358F277-0AAF-49D7-8D60-F000C197AFC8}" presName="quad3" presStyleLbl="node1" presStyleIdx="2" presStyleCnt="4">
        <dgm:presLayoutVars>
          <dgm:chMax val="0"/>
          <dgm:chPref val="0"/>
          <dgm:bulletEnabled val="1"/>
        </dgm:presLayoutVars>
      </dgm:prSet>
      <dgm:spPr/>
    </dgm:pt>
    <dgm:pt modelId="{469DF553-AA45-4413-9370-23E47A407B29}" type="pres">
      <dgm:prSet presAssocID="{8358F277-0AAF-49D7-8D60-F000C197AFC8}" presName="quad4" presStyleLbl="node1" presStyleIdx="3" presStyleCnt="4">
        <dgm:presLayoutVars>
          <dgm:chMax val="0"/>
          <dgm:chPref val="0"/>
          <dgm:bulletEnabled val="1"/>
        </dgm:presLayoutVars>
      </dgm:prSet>
      <dgm:spPr/>
    </dgm:pt>
  </dgm:ptLst>
  <dgm:cxnLst>
    <dgm:cxn modelId="{7E13DF2C-4C4F-4289-9976-DED0D66AD7D4}" type="presOf" srcId="{72CCBB9D-0BBC-48D3-AA42-8CCE7CAFA35C}" destId="{03A0444C-1415-4F84-AD6B-40B187D4505C}" srcOrd="0" destOrd="0" presId="urn:microsoft.com/office/officeart/2005/8/layout/matrix3"/>
    <dgm:cxn modelId="{E203B072-08EE-455D-8E46-475B1957CE8E}" srcId="{8358F277-0AAF-49D7-8D60-F000C197AFC8}" destId="{72CCBB9D-0BBC-48D3-AA42-8CCE7CAFA35C}" srcOrd="2" destOrd="0" parTransId="{E7D3B7FA-BC38-4DE5-83F9-19B2E6D46F0D}" sibTransId="{E7CAF14A-E722-47EE-9546-7C69F33D3640}"/>
    <dgm:cxn modelId="{9156B77C-FC8A-44E3-9ECE-45299214FC4E}" type="presOf" srcId="{8358F277-0AAF-49D7-8D60-F000C197AFC8}" destId="{45BD77F4-B240-41E2-8142-4C43B430A38B}" srcOrd="0" destOrd="0" presId="urn:microsoft.com/office/officeart/2005/8/layout/matrix3"/>
    <dgm:cxn modelId="{54717482-38CF-4C6B-9FE7-337AF761DA12}" srcId="{8358F277-0AAF-49D7-8D60-F000C197AFC8}" destId="{796BC51B-31E9-4DAA-88A8-B6CB698CCDA7}" srcOrd="0" destOrd="0" parTransId="{2A61AFF6-0973-4B31-AFC1-D5A5FF620C9C}" sibTransId="{62CF7B00-D660-4943-8F0D-3F5074F23337}"/>
    <dgm:cxn modelId="{0BE5E2AA-47C2-43CD-9B75-776AED63736D}" type="presOf" srcId="{796BC51B-31E9-4DAA-88A8-B6CB698CCDA7}" destId="{55ED6F4B-CD35-4029-930D-3DF363AC108B}" srcOrd="0" destOrd="0" presId="urn:microsoft.com/office/officeart/2005/8/layout/matrix3"/>
    <dgm:cxn modelId="{98EFFDB4-0F27-4F7A-B3BE-07EAD96BF3E2}" type="presOf" srcId="{42AAE8FE-0956-4526-8F87-105BFF16B44F}" destId="{EEC6D97F-1747-4611-A465-28C7398D830D}" srcOrd="0" destOrd="0" presId="urn:microsoft.com/office/officeart/2005/8/layout/matrix3"/>
    <dgm:cxn modelId="{C64500D0-DFBC-478D-ABB5-790349AB6847}" srcId="{8358F277-0AAF-49D7-8D60-F000C197AFC8}" destId="{42AAE8FE-0956-4526-8F87-105BFF16B44F}" srcOrd="1" destOrd="0" parTransId="{128ADD1C-D5C5-4F10-982A-0D0E01CD5003}" sibTransId="{769D7F63-DB33-414F-8F3B-BBCE3BB172C8}"/>
    <dgm:cxn modelId="{59CD07EA-3301-4C07-BAEE-41F3AD492385}" type="presOf" srcId="{73C30F1B-8165-40FF-8D53-799CE8048C8C}" destId="{469DF553-AA45-4413-9370-23E47A407B29}" srcOrd="0" destOrd="0" presId="urn:microsoft.com/office/officeart/2005/8/layout/matrix3"/>
    <dgm:cxn modelId="{6217D5F9-BF0B-4327-9992-C64FFB8849E3}" srcId="{8358F277-0AAF-49D7-8D60-F000C197AFC8}" destId="{73C30F1B-8165-40FF-8D53-799CE8048C8C}" srcOrd="3" destOrd="0" parTransId="{4C1B72CE-9A3F-4722-92B8-CC218E2D6C76}" sibTransId="{A7E11B9D-B887-4BA1-85DF-E89DC0545B70}"/>
    <dgm:cxn modelId="{4EE815A0-45C7-471A-82DA-F48E978AE81D}" type="presParOf" srcId="{45BD77F4-B240-41E2-8142-4C43B430A38B}" destId="{E1BFD706-7AD2-430E-80F1-42A1CB14C209}" srcOrd="0" destOrd="0" presId="urn:microsoft.com/office/officeart/2005/8/layout/matrix3"/>
    <dgm:cxn modelId="{56562574-296E-4AE7-ACE0-6CF7717A9A5B}" type="presParOf" srcId="{45BD77F4-B240-41E2-8142-4C43B430A38B}" destId="{55ED6F4B-CD35-4029-930D-3DF363AC108B}" srcOrd="1" destOrd="0" presId="urn:microsoft.com/office/officeart/2005/8/layout/matrix3"/>
    <dgm:cxn modelId="{844632F4-2DBC-411E-8BD8-0CDA4092F3D5}" type="presParOf" srcId="{45BD77F4-B240-41E2-8142-4C43B430A38B}" destId="{EEC6D97F-1747-4611-A465-28C7398D830D}" srcOrd="2" destOrd="0" presId="urn:microsoft.com/office/officeart/2005/8/layout/matrix3"/>
    <dgm:cxn modelId="{D2B23AC7-FBA9-4C85-9FA6-E26A73EA758E}" type="presParOf" srcId="{45BD77F4-B240-41E2-8142-4C43B430A38B}" destId="{03A0444C-1415-4F84-AD6B-40B187D4505C}" srcOrd="3" destOrd="0" presId="urn:microsoft.com/office/officeart/2005/8/layout/matrix3"/>
    <dgm:cxn modelId="{D876E882-CE40-447E-BC2A-20A5E383EEB3}" type="presParOf" srcId="{45BD77F4-B240-41E2-8142-4C43B430A38B}" destId="{469DF553-AA45-4413-9370-23E47A407B29}" srcOrd="4" destOrd="0" presId="urn:microsoft.com/office/officeart/2005/8/layout/matrix3"/>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6F531C-DC14-44CF-98D6-FFCA8CE70840}"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5FF525B4-5D3E-49BC-8410-79D76338D7AD}">
      <dgm:prSet/>
      <dgm:spPr/>
      <dgm:t>
        <a:bodyPr/>
        <a:lstStyle/>
        <a:p>
          <a:r>
            <a:rPr lang="en-US"/>
            <a:t>1</a:t>
          </a:r>
          <a:r>
            <a:rPr lang="en-US" baseline="30000"/>
            <a:t>st</a:t>
          </a:r>
          <a:r>
            <a:rPr lang="en-US"/>
            <a:t> Law: Performance drives success, but when performance can’t be measured, networks drive success.</a:t>
          </a:r>
          <a:br>
            <a:rPr lang="en-US"/>
          </a:br>
          <a:endParaRPr lang="en-US"/>
        </a:p>
      </dgm:t>
    </dgm:pt>
    <dgm:pt modelId="{F2EDD4DC-AE00-4E60-91CA-5323566C8DBF}" type="parTrans" cxnId="{C0E76981-081D-4317-A428-373A8110B475}">
      <dgm:prSet/>
      <dgm:spPr/>
      <dgm:t>
        <a:bodyPr/>
        <a:lstStyle/>
        <a:p>
          <a:endParaRPr lang="en-US"/>
        </a:p>
      </dgm:t>
    </dgm:pt>
    <dgm:pt modelId="{4D5DEAAA-5FE3-4841-8123-56A5C096C721}" type="sibTrans" cxnId="{C0E76981-081D-4317-A428-373A8110B475}">
      <dgm:prSet/>
      <dgm:spPr/>
      <dgm:t>
        <a:bodyPr/>
        <a:lstStyle/>
        <a:p>
          <a:endParaRPr lang="en-US"/>
        </a:p>
      </dgm:t>
    </dgm:pt>
    <dgm:pt modelId="{7A6A730A-61EA-45D0-BDDD-CCFC423EA407}">
      <dgm:prSet/>
      <dgm:spPr/>
      <dgm:t>
        <a:bodyPr/>
        <a:lstStyle/>
        <a:p>
          <a:r>
            <a:rPr lang="en-US"/>
            <a:t>2</a:t>
          </a:r>
          <a:r>
            <a:rPr lang="en-US" baseline="30000"/>
            <a:t>nd</a:t>
          </a:r>
          <a:r>
            <a:rPr lang="en-US"/>
            <a:t> Law: Performance is bounded but success is unbounded.</a:t>
          </a:r>
          <a:br>
            <a:rPr lang="en-US"/>
          </a:br>
          <a:endParaRPr lang="en-US"/>
        </a:p>
      </dgm:t>
    </dgm:pt>
    <dgm:pt modelId="{26511381-1603-49FF-8F9F-692FCA88F0EC}" type="parTrans" cxnId="{97B35609-4591-460B-AB69-8EB4C69EDCB8}">
      <dgm:prSet/>
      <dgm:spPr/>
      <dgm:t>
        <a:bodyPr/>
        <a:lstStyle/>
        <a:p>
          <a:endParaRPr lang="en-US"/>
        </a:p>
      </dgm:t>
    </dgm:pt>
    <dgm:pt modelId="{DAB6B27E-E8DA-4F01-B952-1D79C867CB4B}" type="sibTrans" cxnId="{97B35609-4591-460B-AB69-8EB4C69EDCB8}">
      <dgm:prSet/>
      <dgm:spPr/>
      <dgm:t>
        <a:bodyPr/>
        <a:lstStyle/>
        <a:p>
          <a:endParaRPr lang="en-US"/>
        </a:p>
      </dgm:t>
    </dgm:pt>
    <dgm:pt modelId="{725E16F7-69D4-4AE0-B1EC-46A7034C1ADB}">
      <dgm:prSet/>
      <dgm:spPr/>
      <dgm:t>
        <a:bodyPr/>
        <a:lstStyle/>
        <a:p>
          <a:r>
            <a:rPr lang="en-US"/>
            <a:t>3</a:t>
          </a:r>
          <a:r>
            <a:rPr lang="en-US" baseline="30000"/>
            <a:t>rd</a:t>
          </a:r>
          <a:r>
            <a:rPr lang="en-US"/>
            <a:t> Law: Previous success * fitness = future success. (Matthew effect)</a:t>
          </a:r>
        </a:p>
      </dgm:t>
    </dgm:pt>
    <dgm:pt modelId="{660A90F2-B5BC-4087-BEA9-65A02BDD83CF}" type="parTrans" cxnId="{498A9288-D932-47D9-A004-2B17BC15A7EB}">
      <dgm:prSet/>
      <dgm:spPr/>
      <dgm:t>
        <a:bodyPr/>
        <a:lstStyle/>
        <a:p>
          <a:endParaRPr lang="en-US"/>
        </a:p>
      </dgm:t>
    </dgm:pt>
    <dgm:pt modelId="{6A34479F-6A83-441B-973C-68AB6BC62401}" type="sibTrans" cxnId="{498A9288-D932-47D9-A004-2B17BC15A7EB}">
      <dgm:prSet/>
      <dgm:spPr/>
      <dgm:t>
        <a:bodyPr/>
        <a:lstStyle/>
        <a:p>
          <a:endParaRPr lang="en-US"/>
        </a:p>
      </dgm:t>
    </dgm:pt>
    <dgm:pt modelId="{505E28DE-C306-4CF4-9745-974D465C8754}" type="pres">
      <dgm:prSet presAssocID="{1A6F531C-DC14-44CF-98D6-FFCA8CE70840}" presName="hierChild1" presStyleCnt="0">
        <dgm:presLayoutVars>
          <dgm:chPref val="1"/>
          <dgm:dir/>
          <dgm:animOne val="branch"/>
          <dgm:animLvl val="lvl"/>
          <dgm:resizeHandles/>
        </dgm:presLayoutVars>
      </dgm:prSet>
      <dgm:spPr/>
    </dgm:pt>
    <dgm:pt modelId="{8999F993-606F-4D5D-8F14-6D8826B3BBE1}" type="pres">
      <dgm:prSet presAssocID="{5FF525B4-5D3E-49BC-8410-79D76338D7AD}" presName="hierRoot1" presStyleCnt="0"/>
      <dgm:spPr/>
    </dgm:pt>
    <dgm:pt modelId="{DB7025C3-1F40-440E-8397-6ACD8A992547}" type="pres">
      <dgm:prSet presAssocID="{5FF525B4-5D3E-49BC-8410-79D76338D7AD}" presName="composite" presStyleCnt="0"/>
      <dgm:spPr/>
    </dgm:pt>
    <dgm:pt modelId="{4219C05C-B3BF-4F84-855E-D7A825C5E431}" type="pres">
      <dgm:prSet presAssocID="{5FF525B4-5D3E-49BC-8410-79D76338D7AD}" presName="background" presStyleLbl="node0" presStyleIdx="0" presStyleCnt="3"/>
      <dgm:spPr/>
    </dgm:pt>
    <dgm:pt modelId="{3D85C639-03F4-4D9C-91B3-C25E2976EA32}" type="pres">
      <dgm:prSet presAssocID="{5FF525B4-5D3E-49BC-8410-79D76338D7AD}" presName="text" presStyleLbl="fgAcc0" presStyleIdx="0" presStyleCnt="3">
        <dgm:presLayoutVars>
          <dgm:chPref val="3"/>
        </dgm:presLayoutVars>
      </dgm:prSet>
      <dgm:spPr/>
    </dgm:pt>
    <dgm:pt modelId="{2F54096B-E9E4-4B22-87B9-A4857578FD44}" type="pres">
      <dgm:prSet presAssocID="{5FF525B4-5D3E-49BC-8410-79D76338D7AD}" presName="hierChild2" presStyleCnt="0"/>
      <dgm:spPr/>
    </dgm:pt>
    <dgm:pt modelId="{BD4663E3-CDCE-4499-BFBA-99C1A07424EA}" type="pres">
      <dgm:prSet presAssocID="{7A6A730A-61EA-45D0-BDDD-CCFC423EA407}" presName="hierRoot1" presStyleCnt="0"/>
      <dgm:spPr/>
    </dgm:pt>
    <dgm:pt modelId="{99C7D1C6-62E9-40BF-B697-2E01F5DB2241}" type="pres">
      <dgm:prSet presAssocID="{7A6A730A-61EA-45D0-BDDD-CCFC423EA407}" presName="composite" presStyleCnt="0"/>
      <dgm:spPr/>
    </dgm:pt>
    <dgm:pt modelId="{F5ED4E28-1BA0-4948-90B1-8BF120197B2E}" type="pres">
      <dgm:prSet presAssocID="{7A6A730A-61EA-45D0-BDDD-CCFC423EA407}" presName="background" presStyleLbl="node0" presStyleIdx="1" presStyleCnt="3"/>
      <dgm:spPr/>
    </dgm:pt>
    <dgm:pt modelId="{557482D9-38B6-41EF-BF35-030E903B3A41}" type="pres">
      <dgm:prSet presAssocID="{7A6A730A-61EA-45D0-BDDD-CCFC423EA407}" presName="text" presStyleLbl="fgAcc0" presStyleIdx="1" presStyleCnt="3">
        <dgm:presLayoutVars>
          <dgm:chPref val="3"/>
        </dgm:presLayoutVars>
      </dgm:prSet>
      <dgm:spPr/>
    </dgm:pt>
    <dgm:pt modelId="{56C14020-1D6F-4FC6-BA28-1A2283338048}" type="pres">
      <dgm:prSet presAssocID="{7A6A730A-61EA-45D0-BDDD-CCFC423EA407}" presName="hierChild2" presStyleCnt="0"/>
      <dgm:spPr/>
    </dgm:pt>
    <dgm:pt modelId="{F89AFD2D-2FA1-4CCD-951C-843635E71BB8}" type="pres">
      <dgm:prSet presAssocID="{725E16F7-69D4-4AE0-B1EC-46A7034C1ADB}" presName="hierRoot1" presStyleCnt="0"/>
      <dgm:spPr/>
    </dgm:pt>
    <dgm:pt modelId="{607B75E3-625D-4886-BE38-322E0D9D3ED7}" type="pres">
      <dgm:prSet presAssocID="{725E16F7-69D4-4AE0-B1EC-46A7034C1ADB}" presName="composite" presStyleCnt="0"/>
      <dgm:spPr/>
    </dgm:pt>
    <dgm:pt modelId="{ED0BFB54-FA37-4527-8534-1A706F7D7A64}" type="pres">
      <dgm:prSet presAssocID="{725E16F7-69D4-4AE0-B1EC-46A7034C1ADB}" presName="background" presStyleLbl="node0" presStyleIdx="2" presStyleCnt="3"/>
      <dgm:spPr/>
    </dgm:pt>
    <dgm:pt modelId="{332FDCC5-6C33-4D1B-9E15-11E6326D7DA7}" type="pres">
      <dgm:prSet presAssocID="{725E16F7-69D4-4AE0-B1EC-46A7034C1ADB}" presName="text" presStyleLbl="fgAcc0" presStyleIdx="2" presStyleCnt="3">
        <dgm:presLayoutVars>
          <dgm:chPref val="3"/>
        </dgm:presLayoutVars>
      </dgm:prSet>
      <dgm:spPr/>
    </dgm:pt>
    <dgm:pt modelId="{E0EFE06C-B9CC-4C3F-88FB-31ED63711F1B}" type="pres">
      <dgm:prSet presAssocID="{725E16F7-69D4-4AE0-B1EC-46A7034C1ADB}" presName="hierChild2" presStyleCnt="0"/>
      <dgm:spPr/>
    </dgm:pt>
  </dgm:ptLst>
  <dgm:cxnLst>
    <dgm:cxn modelId="{97B35609-4591-460B-AB69-8EB4C69EDCB8}" srcId="{1A6F531C-DC14-44CF-98D6-FFCA8CE70840}" destId="{7A6A730A-61EA-45D0-BDDD-CCFC423EA407}" srcOrd="1" destOrd="0" parTransId="{26511381-1603-49FF-8F9F-692FCA88F0EC}" sibTransId="{DAB6B27E-E8DA-4F01-B952-1D79C867CB4B}"/>
    <dgm:cxn modelId="{1A689022-7931-964C-9F4F-11084AED1B08}" type="presOf" srcId="{7A6A730A-61EA-45D0-BDDD-CCFC423EA407}" destId="{557482D9-38B6-41EF-BF35-030E903B3A41}" srcOrd="0" destOrd="0" presId="urn:microsoft.com/office/officeart/2005/8/layout/hierarchy1"/>
    <dgm:cxn modelId="{E8BD0E23-BA50-D84D-A01D-AAB578ED9C32}" type="presOf" srcId="{1A6F531C-DC14-44CF-98D6-FFCA8CE70840}" destId="{505E28DE-C306-4CF4-9745-974D465C8754}" srcOrd="0" destOrd="0" presId="urn:microsoft.com/office/officeart/2005/8/layout/hierarchy1"/>
    <dgm:cxn modelId="{B317FC34-2683-4B4B-AD24-267A00BE2075}" type="presOf" srcId="{725E16F7-69D4-4AE0-B1EC-46A7034C1ADB}" destId="{332FDCC5-6C33-4D1B-9E15-11E6326D7DA7}" srcOrd="0" destOrd="0" presId="urn:microsoft.com/office/officeart/2005/8/layout/hierarchy1"/>
    <dgm:cxn modelId="{C0E76981-081D-4317-A428-373A8110B475}" srcId="{1A6F531C-DC14-44CF-98D6-FFCA8CE70840}" destId="{5FF525B4-5D3E-49BC-8410-79D76338D7AD}" srcOrd="0" destOrd="0" parTransId="{F2EDD4DC-AE00-4E60-91CA-5323566C8DBF}" sibTransId="{4D5DEAAA-5FE3-4841-8123-56A5C096C721}"/>
    <dgm:cxn modelId="{498A9288-D932-47D9-A004-2B17BC15A7EB}" srcId="{1A6F531C-DC14-44CF-98D6-FFCA8CE70840}" destId="{725E16F7-69D4-4AE0-B1EC-46A7034C1ADB}" srcOrd="2" destOrd="0" parTransId="{660A90F2-B5BC-4087-BEA9-65A02BDD83CF}" sibTransId="{6A34479F-6A83-441B-973C-68AB6BC62401}"/>
    <dgm:cxn modelId="{E11737E3-A631-9D42-81C1-68E43B4B6EEA}" type="presOf" srcId="{5FF525B4-5D3E-49BC-8410-79D76338D7AD}" destId="{3D85C639-03F4-4D9C-91B3-C25E2976EA32}" srcOrd="0" destOrd="0" presId="urn:microsoft.com/office/officeart/2005/8/layout/hierarchy1"/>
    <dgm:cxn modelId="{7516B6D5-F5F4-6F4B-A623-A2557F13DF56}" type="presParOf" srcId="{505E28DE-C306-4CF4-9745-974D465C8754}" destId="{8999F993-606F-4D5D-8F14-6D8826B3BBE1}" srcOrd="0" destOrd="0" presId="urn:microsoft.com/office/officeart/2005/8/layout/hierarchy1"/>
    <dgm:cxn modelId="{283B05A4-2C1D-FD4D-924C-E57675786275}" type="presParOf" srcId="{8999F993-606F-4D5D-8F14-6D8826B3BBE1}" destId="{DB7025C3-1F40-440E-8397-6ACD8A992547}" srcOrd="0" destOrd="0" presId="urn:microsoft.com/office/officeart/2005/8/layout/hierarchy1"/>
    <dgm:cxn modelId="{D0696D36-6AAF-4546-9493-59C351745391}" type="presParOf" srcId="{DB7025C3-1F40-440E-8397-6ACD8A992547}" destId="{4219C05C-B3BF-4F84-855E-D7A825C5E431}" srcOrd="0" destOrd="0" presId="urn:microsoft.com/office/officeart/2005/8/layout/hierarchy1"/>
    <dgm:cxn modelId="{EF9835C4-3C12-E84E-BED8-4F78F978C2BF}" type="presParOf" srcId="{DB7025C3-1F40-440E-8397-6ACD8A992547}" destId="{3D85C639-03F4-4D9C-91B3-C25E2976EA32}" srcOrd="1" destOrd="0" presId="urn:microsoft.com/office/officeart/2005/8/layout/hierarchy1"/>
    <dgm:cxn modelId="{6C0F8B86-6997-9E4C-BB18-4CE5142D35D4}" type="presParOf" srcId="{8999F993-606F-4D5D-8F14-6D8826B3BBE1}" destId="{2F54096B-E9E4-4B22-87B9-A4857578FD44}" srcOrd="1" destOrd="0" presId="urn:microsoft.com/office/officeart/2005/8/layout/hierarchy1"/>
    <dgm:cxn modelId="{9C0DE26B-2FD5-FC48-87AC-1A68FFA0B56D}" type="presParOf" srcId="{505E28DE-C306-4CF4-9745-974D465C8754}" destId="{BD4663E3-CDCE-4499-BFBA-99C1A07424EA}" srcOrd="1" destOrd="0" presId="urn:microsoft.com/office/officeart/2005/8/layout/hierarchy1"/>
    <dgm:cxn modelId="{6DDC453A-888A-CC4B-AE45-7EFD60DE44B6}" type="presParOf" srcId="{BD4663E3-CDCE-4499-BFBA-99C1A07424EA}" destId="{99C7D1C6-62E9-40BF-B697-2E01F5DB2241}" srcOrd="0" destOrd="0" presId="urn:microsoft.com/office/officeart/2005/8/layout/hierarchy1"/>
    <dgm:cxn modelId="{6F3AF8EC-3480-0440-8396-7CF3E565CB72}" type="presParOf" srcId="{99C7D1C6-62E9-40BF-B697-2E01F5DB2241}" destId="{F5ED4E28-1BA0-4948-90B1-8BF120197B2E}" srcOrd="0" destOrd="0" presId="urn:microsoft.com/office/officeart/2005/8/layout/hierarchy1"/>
    <dgm:cxn modelId="{90C62BA0-54CE-C344-A52D-A3809318A0CA}" type="presParOf" srcId="{99C7D1C6-62E9-40BF-B697-2E01F5DB2241}" destId="{557482D9-38B6-41EF-BF35-030E903B3A41}" srcOrd="1" destOrd="0" presId="urn:microsoft.com/office/officeart/2005/8/layout/hierarchy1"/>
    <dgm:cxn modelId="{A79BDECF-6FF1-CC4A-87BF-0209E6DC16D0}" type="presParOf" srcId="{BD4663E3-CDCE-4499-BFBA-99C1A07424EA}" destId="{56C14020-1D6F-4FC6-BA28-1A2283338048}" srcOrd="1" destOrd="0" presId="urn:microsoft.com/office/officeart/2005/8/layout/hierarchy1"/>
    <dgm:cxn modelId="{86539BF1-7139-7A42-94E6-50C1CB37EB76}" type="presParOf" srcId="{505E28DE-C306-4CF4-9745-974D465C8754}" destId="{F89AFD2D-2FA1-4CCD-951C-843635E71BB8}" srcOrd="2" destOrd="0" presId="urn:microsoft.com/office/officeart/2005/8/layout/hierarchy1"/>
    <dgm:cxn modelId="{ED4639DD-5030-234D-8CD4-D9081E06A52A}" type="presParOf" srcId="{F89AFD2D-2FA1-4CCD-951C-843635E71BB8}" destId="{607B75E3-625D-4886-BE38-322E0D9D3ED7}" srcOrd="0" destOrd="0" presId="urn:microsoft.com/office/officeart/2005/8/layout/hierarchy1"/>
    <dgm:cxn modelId="{66050405-8227-CB4F-AAB0-B345F3B654A8}" type="presParOf" srcId="{607B75E3-625D-4886-BE38-322E0D9D3ED7}" destId="{ED0BFB54-FA37-4527-8534-1A706F7D7A64}" srcOrd="0" destOrd="0" presId="urn:microsoft.com/office/officeart/2005/8/layout/hierarchy1"/>
    <dgm:cxn modelId="{305E95BD-E6AC-CC4D-9DAD-B355A9DDDE31}" type="presParOf" srcId="{607B75E3-625D-4886-BE38-322E0D9D3ED7}" destId="{332FDCC5-6C33-4D1B-9E15-11E6326D7DA7}" srcOrd="1" destOrd="0" presId="urn:microsoft.com/office/officeart/2005/8/layout/hierarchy1"/>
    <dgm:cxn modelId="{23CD202A-6652-2E4F-9104-318AE58B3B45}" type="presParOf" srcId="{F89AFD2D-2FA1-4CCD-951C-843635E71BB8}" destId="{E0EFE06C-B9CC-4C3F-88FB-31ED63711F1B}" srcOrd="1" destOrd="0" presId="urn:microsoft.com/office/officeart/2005/8/layout/hierarchy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BFD706-7AD2-430E-80F1-42A1CB14C209}">
      <dsp:nvSpPr>
        <dsp:cNvPr id="0" name=""/>
        <dsp:cNvSpPr/>
      </dsp:nvSpPr>
      <dsp:spPr>
        <a:xfrm>
          <a:off x="565521" y="0"/>
          <a:ext cx="3847207" cy="3847207"/>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ED6F4B-CD35-4029-930D-3DF363AC108B}">
      <dsp:nvSpPr>
        <dsp:cNvPr id="0" name=""/>
        <dsp:cNvSpPr/>
      </dsp:nvSpPr>
      <dsp:spPr>
        <a:xfrm>
          <a:off x="931005" y="365484"/>
          <a:ext cx="1500410" cy="15004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E" sz="1700" b="0" i="0" kern="1200"/>
            <a:t>Diversity increases innovation</a:t>
          </a:r>
          <a:endParaRPr lang="en-US" sz="1700" kern="1200"/>
        </a:p>
      </dsp:txBody>
      <dsp:txXfrm>
        <a:off x="1004249" y="438728"/>
        <a:ext cx="1353922" cy="1353922"/>
      </dsp:txXfrm>
    </dsp:sp>
    <dsp:sp modelId="{EEC6D97F-1747-4611-A465-28C7398D830D}">
      <dsp:nvSpPr>
        <dsp:cNvPr id="0" name=""/>
        <dsp:cNvSpPr/>
      </dsp:nvSpPr>
      <dsp:spPr>
        <a:xfrm>
          <a:off x="2546832" y="365484"/>
          <a:ext cx="1500410" cy="15004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E" sz="1700" b="0" i="0" kern="1200"/>
            <a:t>Enlarges changes and improves areas of study</a:t>
          </a:r>
          <a:endParaRPr lang="en-US" sz="1700" kern="1200"/>
        </a:p>
      </dsp:txBody>
      <dsp:txXfrm>
        <a:off x="2620076" y="438728"/>
        <a:ext cx="1353922" cy="1353922"/>
      </dsp:txXfrm>
    </dsp:sp>
    <dsp:sp modelId="{03A0444C-1415-4F84-AD6B-40B187D4505C}">
      <dsp:nvSpPr>
        <dsp:cNvPr id="0" name=""/>
        <dsp:cNvSpPr/>
      </dsp:nvSpPr>
      <dsp:spPr>
        <a:xfrm>
          <a:off x="931005" y="1981311"/>
          <a:ext cx="1500410" cy="15004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E" sz="1700" b="0" i="0" kern="1200"/>
            <a:t>Explore the full pool of talent available to capitalize on</a:t>
          </a:r>
          <a:endParaRPr lang="en-US" sz="1700" kern="1200"/>
        </a:p>
      </dsp:txBody>
      <dsp:txXfrm>
        <a:off x="1004249" y="2054555"/>
        <a:ext cx="1353922" cy="1353922"/>
      </dsp:txXfrm>
    </dsp:sp>
    <dsp:sp modelId="{469DF553-AA45-4413-9370-23E47A407B29}">
      <dsp:nvSpPr>
        <dsp:cNvPr id="0" name=""/>
        <dsp:cNvSpPr/>
      </dsp:nvSpPr>
      <dsp:spPr>
        <a:xfrm>
          <a:off x="2546832" y="1981311"/>
          <a:ext cx="1500410" cy="150041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IE" sz="1700" b="0" i="0" kern="1200"/>
            <a:t>And …</a:t>
          </a:r>
          <a:br>
            <a:rPr lang="en-IE" sz="1700" b="0" i="0" kern="1200"/>
          </a:br>
          <a:endParaRPr lang="en-US" sz="1700" kern="1200"/>
        </a:p>
      </dsp:txBody>
      <dsp:txXfrm>
        <a:off x="2620076" y="2054555"/>
        <a:ext cx="1353922" cy="13539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19C05C-B3BF-4F84-855E-D7A825C5E431}">
      <dsp:nvSpPr>
        <dsp:cNvPr id="0" name=""/>
        <dsp:cNvSpPr/>
      </dsp:nvSpPr>
      <dsp:spPr>
        <a:xfrm>
          <a:off x="0" y="618288"/>
          <a:ext cx="2607290" cy="16556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85C639-03F4-4D9C-91B3-C25E2976EA32}">
      <dsp:nvSpPr>
        <dsp:cNvPr id="0" name=""/>
        <dsp:cNvSpPr/>
      </dsp:nvSpPr>
      <dsp:spPr>
        <a:xfrm>
          <a:off x="289698" y="893502"/>
          <a:ext cx="2607290" cy="1655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1</a:t>
          </a:r>
          <a:r>
            <a:rPr lang="en-US" sz="1700" kern="1200" baseline="30000"/>
            <a:t>st</a:t>
          </a:r>
          <a:r>
            <a:rPr lang="en-US" sz="1700" kern="1200"/>
            <a:t> Law: Performance drives success, but when performance can’t be measured, networks drive success.</a:t>
          </a:r>
          <a:br>
            <a:rPr lang="en-US" sz="1700" kern="1200"/>
          </a:br>
          <a:endParaRPr lang="en-US" sz="1700" kern="1200"/>
        </a:p>
      </dsp:txBody>
      <dsp:txXfrm>
        <a:off x="338190" y="941994"/>
        <a:ext cx="2510306" cy="1558645"/>
      </dsp:txXfrm>
    </dsp:sp>
    <dsp:sp modelId="{F5ED4E28-1BA0-4948-90B1-8BF120197B2E}">
      <dsp:nvSpPr>
        <dsp:cNvPr id="0" name=""/>
        <dsp:cNvSpPr/>
      </dsp:nvSpPr>
      <dsp:spPr>
        <a:xfrm>
          <a:off x="3186688" y="618288"/>
          <a:ext cx="2607290" cy="16556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7482D9-38B6-41EF-BF35-030E903B3A41}">
      <dsp:nvSpPr>
        <dsp:cNvPr id="0" name=""/>
        <dsp:cNvSpPr/>
      </dsp:nvSpPr>
      <dsp:spPr>
        <a:xfrm>
          <a:off x="3476387" y="893502"/>
          <a:ext cx="2607290" cy="1655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2</a:t>
          </a:r>
          <a:r>
            <a:rPr lang="en-US" sz="1700" kern="1200" baseline="30000"/>
            <a:t>nd</a:t>
          </a:r>
          <a:r>
            <a:rPr lang="en-US" sz="1700" kern="1200"/>
            <a:t> Law: Performance is bounded but success is unbounded.</a:t>
          </a:r>
          <a:br>
            <a:rPr lang="en-US" sz="1700" kern="1200"/>
          </a:br>
          <a:endParaRPr lang="en-US" sz="1700" kern="1200"/>
        </a:p>
      </dsp:txBody>
      <dsp:txXfrm>
        <a:off x="3524879" y="941994"/>
        <a:ext cx="2510306" cy="1558645"/>
      </dsp:txXfrm>
    </dsp:sp>
    <dsp:sp modelId="{ED0BFB54-FA37-4527-8534-1A706F7D7A64}">
      <dsp:nvSpPr>
        <dsp:cNvPr id="0" name=""/>
        <dsp:cNvSpPr/>
      </dsp:nvSpPr>
      <dsp:spPr>
        <a:xfrm>
          <a:off x="6373376" y="618288"/>
          <a:ext cx="2607290" cy="165562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2FDCC5-6C33-4D1B-9E15-11E6326D7DA7}">
      <dsp:nvSpPr>
        <dsp:cNvPr id="0" name=""/>
        <dsp:cNvSpPr/>
      </dsp:nvSpPr>
      <dsp:spPr>
        <a:xfrm>
          <a:off x="6663075" y="893502"/>
          <a:ext cx="2607290" cy="165562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3</a:t>
          </a:r>
          <a:r>
            <a:rPr lang="en-US" sz="1700" kern="1200" baseline="30000"/>
            <a:t>rd</a:t>
          </a:r>
          <a:r>
            <a:rPr lang="en-US" sz="1700" kern="1200"/>
            <a:t> Law: Previous success * fitness = future success. (Matthew effect)</a:t>
          </a:r>
        </a:p>
      </dsp:txBody>
      <dsp:txXfrm>
        <a:off x="6711567" y="941994"/>
        <a:ext cx="2510306" cy="1558645"/>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3FA983-BE9E-3745-94F4-4B32D7CFBA8F}" type="datetimeFigureOut">
              <a:rPr lang="en-US" smtClean="0"/>
              <a:t>10/8/25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62ED8C-5C3F-E64B-B53C-EBA373BF844C}" type="slidenum">
              <a:rPr lang="en-US" smtClean="0"/>
              <a:t>‹#›</a:t>
            </a:fld>
            <a:endParaRPr lang="en-US"/>
          </a:p>
        </p:txBody>
      </p:sp>
    </p:spTree>
    <p:extLst>
      <p:ext uri="{BB962C8B-B14F-4D97-AF65-F5344CB8AC3E}">
        <p14:creationId xmlns:p14="http://schemas.microsoft.com/office/powerpoint/2010/main" val="332176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edium.com/@herbertlin7/a-summary-of-the-formula-the-universal-laws-of-success-6de0e3cd19e8"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Thank the speakers!</a:t>
            </a:r>
          </a:p>
          <a:p>
            <a:r>
              <a:rPr lang="en-US">
                <a:latin typeface="Calibri"/>
                <a:ea typeface="Calibri"/>
                <a:cs typeface="Calibri"/>
              </a:rPr>
              <a:t>Fix rthe </a:t>
            </a:r>
          </a:p>
        </p:txBody>
      </p:sp>
      <p:sp>
        <p:nvSpPr>
          <p:cNvPr id="4" name="Slide Number Placeholder 3"/>
          <p:cNvSpPr>
            <a:spLocks noGrp="1"/>
          </p:cNvSpPr>
          <p:nvPr>
            <p:ph type="sldNum" sz="quarter" idx="5"/>
          </p:nvPr>
        </p:nvSpPr>
        <p:spPr/>
        <p:txBody>
          <a:bodyPr/>
          <a:lstStyle/>
          <a:p>
            <a:fld id="{0862ED8C-5C3F-E64B-B53C-EBA373BF844C}" type="slidenum">
              <a:rPr lang="en-US" smtClean="0"/>
              <a:t>1</a:t>
            </a:fld>
            <a:endParaRPr lang="en-US"/>
          </a:p>
        </p:txBody>
      </p:sp>
    </p:spTree>
    <p:extLst>
      <p:ext uri="{BB962C8B-B14F-4D97-AF65-F5344CB8AC3E}">
        <p14:creationId xmlns:p14="http://schemas.microsoft.com/office/powerpoint/2010/main" val="1268484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Calibri"/>
              <a:buChar char="-"/>
            </a:pPr>
            <a:endParaRPr lang="en-IE" sz="1800" dirty="0">
              <a:latin typeface="Arial"/>
              <a:cs typeface="Arial"/>
            </a:endParaRPr>
          </a:p>
          <a:p>
            <a:pPr marL="285750" indent="-285750">
              <a:buFont typeface="Arial"/>
              <a:buChar char="•"/>
            </a:pPr>
            <a:r>
              <a:rPr lang="en-IE" b="1" dirty="0"/>
              <a:t>Question: How do you evaluate people in your own group? When you are in committees? </a:t>
            </a:r>
            <a:endParaRPr lang="en-IE" sz="1800" b="1" dirty="0">
              <a:latin typeface="Arial"/>
              <a:cs typeface="Arial"/>
            </a:endParaRPr>
          </a:p>
          <a:p>
            <a:pPr marL="285750" indent="-285750">
              <a:buFont typeface="Calibri"/>
              <a:buChar char="-"/>
            </a:pPr>
            <a:endParaRPr lang="en-IE" sz="1800" dirty="0">
              <a:latin typeface="Arial"/>
              <a:cs typeface="Arial"/>
            </a:endParaRPr>
          </a:p>
          <a:p>
            <a:pPr marL="285750" indent="-285750">
              <a:buFont typeface="Calibri"/>
              <a:buChar char="-"/>
            </a:pPr>
            <a:endParaRPr lang="en-IE" sz="1800" dirty="0">
              <a:latin typeface="Arial"/>
              <a:cs typeface="Arial"/>
            </a:endParaRPr>
          </a:p>
          <a:p>
            <a:pPr marL="285750" indent="-285750">
              <a:buFont typeface="Calibri"/>
              <a:buChar char="-"/>
            </a:pPr>
            <a:r>
              <a:rPr lang="en-IE" sz="1800" dirty="0">
                <a:latin typeface="Arial"/>
                <a:cs typeface="Arial"/>
              </a:rPr>
              <a:t>Sponsorship: your PI selling your person or promoting your work</a:t>
            </a:r>
            <a:endParaRPr lang="en-IE" dirty="0"/>
          </a:p>
          <a:p>
            <a:pPr marL="285750" indent="-285750">
              <a:buFont typeface="Calibri"/>
              <a:buChar char="-"/>
            </a:pPr>
            <a:r>
              <a:rPr lang="en-IE" sz="1800" dirty="0">
                <a:latin typeface="Arial"/>
                <a:cs typeface="Arial"/>
              </a:rPr>
              <a:t>Pipeline success: how to write a proposal for this funding agency or go through you interview of </a:t>
            </a:r>
            <a:endParaRPr lang="en-IE" sz="1800" b="0" i="0" u="none" strike="noStrike" dirty="0">
              <a:effectLst/>
              <a:latin typeface="Arial" panose="020B0604020202020204" pitchFamily="34" charset="0"/>
              <a:cs typeface="Arial"/>
            </a:endParaRPr>
          </a:p>
          <a:p>
            <a:pPr marL="285750" indent="-285750">
              <a:buFont typeface="Calibri"/>
              <a:buChar char="-"/>
            </a:pPr>
            <a:endParaRPr lang="en-IE" sz="1800" dirty="0">
              <a:latin typeface="Arial"/>
              <a:cs typeface="Arial"/>
            </a:endParaRPr>
          </a:p>
          <a:p>
            <a:pPr marL="285750" indent="-285750">
              <a:buFont typeface="Calibri"/>
              <a:buChar char="-"/>
            </a:pPr>
            <a:endParaRPr lang="en-IE" sz="1800" dirty="0">
              <a:latin typeface="Arial"/>
              <a:cs typeface="Arial"/>
            </a:endParaRPr>
          </a:p>
          <a:p>
            <a:r>
              <a:rPr lang="en-IE" dirty="0"/>
              <a:t>Substantial third party support is required to prepare and submit a successful research funding application, including support from other academics, from the host university, and from university administration;</a:t>
            </a:r>
            <a:br>
              <a:rPr lang="en-IE" dirty="0">
                <a:cs typeface="+mn-lt"/>
              </a:rPr>
            </a:br>
            <a:r>
              <a:rPr lang="en-IE" dirty="0"/>
              <a:t>2. Accessing support is dependent on individuals seeking it, and it is not offered equitably; </a:t>
            </a:r>
            <a:br>
              <a:rPr lang="en-IE" dirty="0">
                <a:cs typeface="+mn-lt"/>
              </a:rPr>
            </a:br>
            <a:r>
              <a:rPr lang="en-IE" b="1" dirty="0"/>
              <a:t>3. Support is often unavailable to researchers in marginalised groups, or is more challenging to secure; </a:t>
            </a:r>
            <a:br>
              <a:rPr lang="en-IE" b="1" dirty="0">
                <a:cs typeface="+mn-lt"/>
              </a:rPr>
            </a:br>
            <a:r>
              <a:rPr lang="en-IE" dirty="0"/>
              <a:t>4. Researchers in some groups can be perceived negatively for seeking support or advocating for themselves solely because of their protected characteristics; </a:t>
            </a:r>
            <a:br>
              <a:rPr lang="en-IE" dirty="0">
                <a:cs typeface="+mn-lt"/>
              </a:rPr>
            </a:br>
            <a:r>
              <a:rPr lang="en-IE" dirty="0"/>
              <a:t>5. Academic networks appear to be less available to marginalised researchers and seem to involve weaker relationships with less reciprocity; </a:t>
            </a:r>
            <a:br>
              <a:rPr lang="en-IE" dirty="0">
                <a:cs typeface="+mn-lt"/>
              </a:rPr>
            </a:br>
            <a:r>
              <a:rPr lang="en-IE" dirty="0"/>
              <a:t>6. Participants emphasised the added-value of sponsorship over mentoring, but also highlighted that sponsorship is less available to them;</a:t>
            </a:r>
            <a:endParaRPr lang="en-IE" sz="1800" b="0" i="0" u="none" strike="noStrike" dirty="0">
              <a:solidFill>
                <a:srgbClr val="000000"/>
              </a:solidFill>
              <a:effectLst/>
              <a:latin typeface="Arial" panose="020B0604020202020204" pitchFamily="34" charset="0"/>
            </a:endParaRPr>
          </a:p>
          <a:p>
            <a:pPr rtl="0">
              <a:buNone/>
            </a:pPr>
            <a:endParaRPr lang="en-IE" sz="1800" b="0" i="0" u="none" strike="noStrike" dirty="0">
              <a:solidFill>
                <a:srgbClr val="000000"/>
              </a:solidFill>
              <a:effectLst/>
              <a:latin typeface="Arial" panose="020B0604020202020204" pitchFamily="34" charset="0"/>
            </a:endParaRPr>
          </a:p>
          <a:p>
            <a:pPr rtl="0">
              <a:buNone/>
            </a:pPr>
            <a:endParaRPr lang="en-IE" dirty="0">
              <a:cs typeface="+mn-lt"/>
            </a:endParaRPr>
          </a:p>
          <a:p>
            <a:pPr rtl="0">
              <a:buNone/>
            </a:pPr>
            <a:r>
              <a:rPr lang="en-IE" dirty="0"/>
              <a:t>Key deadlines being around school holidays</a:t>
            </a:r>
            <a:endParaRPr lang="en-US" dirty="0"/>
          </a:p>
        </p:txBody>
      </p:sp>
      <p:sp>
        <p:nvSpPr>
          <p:cNvPr id="4" name="Slide Number Placeholder 3"/>
          <p:cNvSpPr>
            <a:spLocks noGrp="1"/>
          </p:cNvSpPr>
          <p:nvPr>
            <p:ph type="sldNum" sz="quarter" idx="5"/>
          </p:nvPr>
        </p:nvSpPr>
        <p:spPr/>
        <p:txBody>
          <a:bodyPr/>
          <a:lstStyle/>
          <a:p>
            <a:fld id="{0862ED8C-5C3F-E64B-B53C-EBA373BF844C}" type="slidenum">
              <a:rPr lang="en-US" smtClean="0"/>
              <a:t>11</a:t>
            </a:fld>
            <a:endParaRPr lang="en-US"/>
          </a:p>
        </p:txBody>
      </p:sp>
    </p:spTree>
    <p:extLst>
      <p:ext uri="{BB962C8B-B14F-4D97-AF65-F5344CB8AC3E}">
        <p14:creationId xmlns:p14="http://schemas.microsoft.com/office/powerpoint/2010/main" val="1817391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800" b="1" i="0" u="none" strike="noStrike" dirty="0">
                <a:solidFill>
                  <a:srgbClr val="000000"/>
                </a:solidFill>
                <a:effectLst/>
                <a:latin typeface="Arial"/>
                <a:cs typeface="Arial"/>
              </a:rPr>
              <a:t>Questions:</a:t>
            </a:r>
            <a:r>
              <a:rPr lang="en-IE" sz="1800" b="1" dirty="0">
                <a:solidFill>
                  <a:srgbClr val="000000"/>
                </a:solidFill>
                <a:latin typeface="Arial"/>
                <a:cs typeface="Arial"/>
              </a:rPr>
              <a:t> getting people inside the 'networks' to access all these vital benefits</a:t>
            </a:r>
            <a:br>
              <a:rPr lang="en-IE" sz="1800" dirty="0">
                <a:latin typeface="Arial"/>
                <a:cs typeface="Arial"/>
              </a:rPr>
            </a:br>
            <a:br>
              <a:rPr lang="en-IE" sz="1800" dirty="0">
                <a:latin typeface="Arial"/>
                <a:cs typeface="Arial"/>
              </a:rPr>
            </a:br>
            <a:r>
              <a:rPr lang="en-IE" sz="1800" dirty="0">
                <a:solidFill>
                  <a:srgbClr val="000000"/>
                </a:solidFill>
                <a:latin typeface="Arial"/>
                <a:cs typeface="Arial"/>
              </a:rPr>
              <a:t>- </a:t>
            </a:r>
            <a:r>
              <a:rPr lang="en-IE" sz="1800" b="0" i="0" u="none" strike="noStrike" dirty="0">
                <a:solidFill>
                  <a:srgbClr val="000000"/>
                </a:solidFill>
                <a:effectLst/>
                <a:latin typeface="Arial"/>
                <a:cs typeface="Arial"/>
              </a:rPr>
              <a:t>What is your opinions on accepting people from outside the standard networks you are very familiar with? </a:t>
            </a:r>
            <a:endParaRPr lang="en-IE" b="0" i="0" u="none" strike="noStrike" dirty="0">
              <a:solidFill>
                <a:srgbClr val="000000"/>
              </a:solidFill>
              <a:effectLst/>
              <a:latin typeface="Aptos" panose="02110004020202020204"/>
              <a:cs typeface="Arial"/>
            </a:endParaRPr>
          </a:p>
          <a:p>
            <a:pPr rtl="0" fontAlgn="base">
              <a:buFont typeface="Arial" panose="020B0604020202020204" pitchFamily="34" charset="0"/>
              <a:buChar char="•"/>
            </a:pPr>
            <a:r>
              <a:rPr lang="en-IE" sz="1800" b="0" i="0" u="none" strike="noStrike" dirty="0">
                <a:solidFill>
                  <a:srgbClr val="000000"/>
                </a:solidFill>
                <a:effectLst/>
                <a:latin typeface="Arial" panose="020B0604020202020204" pitchFamily="34" charset="0"/>
              </a:rPr>
              <a:t>How can we reach people from outside the typical network - this can be generally interpreted as global people outside Uk/Europe/US, but also within these geographies, how to reach people from non similar backgrounds to us?</a:t>
            </a:r>
          </a:p>
          <a:p>
            <a:pPr rtl="0" fontAlgn="base">
              <a:buFont typeface="Arial" panose="020B0604020202020204" pitchFamily="34" charset="0"/>
              <a:buChar char="•"/>
            </a:pPr>
            <a:r>
              <a:rPr lang="en-IE" sz="1800" b="0" i="0" u="none" strike="noStrike" dirty="0">
                <a:solidFill>
                  <a:srgbClr val="000000"/>
                </a:solidFill>
                <a:effectLst/>
                <a:latin typeface="Arial" panose="020B0604020202020204" pitchFamily="34" charset="0"/>
              </a:rPr>
              <a:t>Visas/funding for national students exclusively?</a:t>
            </a:r>
          </a:p>
          <a:p>
            <a:endParaRPr lang="en-US" dirty="0"/>
          </a:p>
          <a:p>
            <a:endParaRPr lang="en-US" dirty="0"/>
          </a:p>
          <a:p>
            <a:r>
              <a:rPr lang="en-IE" b="1" dirty="0"/>
              <a:t>Summary of the book: </a:t>
            </a:r>
            <a:br>
              <a:rPr lang="en-IE" dirty="0">
                <a:cs typeface="+mn-lt"/>
              </a:rPr>
            </a:br>
            <a:br>
              <a:rPr lang="en-IE" dirty="0">
                <a:cs typeface="+mn-lt"/>
              </a:rPr>
            </a:br>
            <a:r>
              <a:rPr lang="en-IE" dirty="0">
                <a:hlinkClick r:id="rId3"/>
              </a:rPr>
              <a:t>https://medium.com/@herbertlin7/a-summary-of-the-formula-the-universal-laws-of-success-6de0e3cd19e8</a:t>
            </a:r>
            <a:endParaRPr lang="en-IE" dirty="0"/>
          </a:p>
          <a:p>
            <a:r>
              <a:rPr lang="en-IE" dirty="0"/>
              <a:t>First law: tennis player vs </a:t>
            </a:r>
            <a:r>
              <a:rPr lang="en-IE" dirty="0" err="1"/>
              <a:t>scientis</a:t>
            </a:r>
            <a:r>
              <a:rPr lang="en-IE" dirty="0"/>
              <a:t>/artist</a:t>
            </a:r>
            <a:br>
              <a:rPr lang="en-IE" dirty="0">
                <a:cs typeface="+mn-lt"/>
              </a:rPr>
            </a:br>
            <a:br>
              <a:rPr lang="en-IE" dirty="0">
                <a:cs typeface="+mn-lt"/>
              </a:rPr>
            </a:br>
            <a:r>
              <a:rPr lang="en-IE" dirty="0"/>
              <a:t>Second law: you can publish x amount of papers as first/last author per month (assuming you work on those), </a:t>
            </a:r>
            <a:br>
              <a:rPr lang="en-IE" dirty="0">
                <a:cs typeface="+mn-lt"/>
              </a:rPr>
            </a:br>
            <a:r>
              <a:rPr lang="en-IE" dirty="0"/>
              <a:t>the amount of prices/recognition/invitations is unlimited</a:t>
            </a:r>
            <a:endParaRPr lang="en-US" dirty="0"/>
          </a:p>
        </p:txBody>
      </p:sp>
      <p:sp>
        <p:nvSpPr>
          <p:cNvPr id="4" name="Slide Number Placeholder 3"/>
          <p:cNvSpPr>
            <a:spLocks noGrp="1"/>
          </p:cNvSpPr>
          <p:nvPr>
            <p:ph type="sldNum" sz="quarter" idx="5"/>
          </p:nvPr>
        </p:nvSpPr>
        <p:spPr/>
        <p:txBody>
          <a:bodyPr/>
          <a:lstStyle/>
          <a:p>
            <a:fld id="{0862ED8C-5C3F-E64B-B53C-EBA373BF844C}" type="slidenum">
              <a:rPr lang="en-US" smtClean="0"/>
              <a:t>12</a:t>
            </a:fld>
            <a:endParaRPr lang="en-US"/>
          </a:p>
        </p:txBody>
      </p:sp>
    </p:spTree>
    <p:extLst>
      <p:ext uri="{BB962C8B-B14F-4D97-AF65-F5344CB8AC3E}">
        <p14:creationId xmlns:p14="http://schemas.microsoft.com/office/powerpoint/2010/main" val="3041695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Quotas on </a:t>
            </a:r>
            <a:r>
              <a:rPr lang="en-US" err="1">
                <a:latin typeface="Calibri"/>
                <a:ea typeface="Calibri"/>
                <a:cs typeface="Calibri"/>
              </a:rPr>
              <a:t>pannels</a:t>
            </a:r>
            <a:r>
              <a:rPr lang="en-US">
                <a:latin typeface="Calibri"/>
                <a:ea typeface="Calibri"/>
                <a:cs typeface="Calibri"/>
              </a:rPr>
              <a:t>: --&gt; they do not improve outcomes (female and male share the same biases)</a:t>
            </a:r>
            <a:br>
              <a:rPr lang="en-US">
                <a:latin typeface="Calibri"/>
                <a:ea typeface="Calibri"/>
                <a:cs typeface="Calibri"/>
              </a:rPr>
            </a:br>
            <a:r>
              <a:rPr lang="en-US">
                <a:latin typeface="Calibri"/>
                <a:ea typeface="Calibri"/>
                <a:cs typeface="Calibri"/>
              </a:rPr>
              <a:t>and on top they increase the burden</a:t>
            </a:r>
          </a:p>
        </p:txBody>
      </p:sp>
      <p:sp>
        <p:nvSpPr>
          <p:cNvPr id="4" name="Slide Number Placeholder 3"/>
          <p:cNvSpPr>
            <a:spLocks noGrp="1"/>
          </p:cNvSpPr>
          <p:nvPr>
            <p:ph type="sldNum" sz="quarter" idx="5"/>
          </p:nvPr>
        </p:nvSpPr>
        <p:spPr/>
        <p:txBody>
          <a:bodyPr/>
          <a:lstStyle/>
          <a:p>
            <a:fld id="{0862ED8C-5C3F-E64B-B53C-EBA373BF844C}" type="slidenum">
              <a:rPr lang="en-US" smtClean="0"/>
              <a:t>13</a:t>
            </a:fld>
            <a:endParaRPr lang="en-US"/>
          </a:p>
        </p:txBody>
      </p:sp>
    </p:spTree>
    <p:extLst>
      <p:ext uri="{BB962C8B-B14F-4D97-AF65-F5344CB8AC3E}">
        <p14:creationId xmlns:p14="http://schemas.microsoft.com/office/powerpoint/2010/main" val="41173250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Plot shows the predicted number of years until gender parity. For chemistry it is 50-75 years, so after all of our careers. For physics even more depressing, off the scale, so greater than 100 years.</a:t>
            </a:r>
          </a:p>
          <a:p>
            <a:endParaRPr lang="en-US"/>
          </a:p>
          <a:p>
            <a:r>
              <a:rPr lang="en-US"/>
              <a:t>The people in this room are mainly the future generations of </a:t>
            </a:r>
            <a:r>
              <a:rPr lang="en-US" err="1"/>
              <a:t>Pis</a:t>
            </a:r>
            <a:r>
              <a:rPr lang="en-US"/>
              <a:t> and scientists. If you had one practical piece of advice for the future PIs could themselves do to make an impact and improve the situation/ what should they keep in mind, what would it be?</a:t>
            </a:r>
          </a:p>
          <a:p>
            <a:endParaRPr lang="en-US"/>
          </a:p>
          <a:p>
            <a:r>
              <a:rPr lang="en-US"/>
              <a:t>If you also had one piece of advice for the women or otherwise </a:t>
            </a:r>
            <a:r>
              <a:rPr lang="en-US" err="1"/>
              <a:t>margianalised</a:t>
            </a:r>
            <a:r>
              <a:rPr lang="en-US"/>
              <a:t> people</a:t>
            </a:r>
            <a:br>
              <a:rPr lang="en-US">
                <a:cs typeface="+mn-lt"/>
              </a:rPr>
            </a:br>
            <a:br>
              <a:rPr lang="en-US">
                <a:cs typeface="+mn-lt"/>
              </a:rPr>
            </a:br>
            <a:br>
              <a:rPr lang="en-US">
                <a:cs typeface="+mn-lt"/>
              </a:rPr>
            </a:br>
            <a:r>
              <a:rPr lang="en-US" b="1"/>
              <a:t>let's try to get 10 min of questions from the public!</a:t>
            </a:r>
          </a:p>
        </p:txBody>
      </p:sp>
      <p:sp>
        <p:nvSpPr>
          <p:cNvPr id="4" name="Slide Number Placeholder 3"/>
          <p:cNvSpPr>
            <a:spLocks noGrp="1"/>
          </p:cNvSpPr>
          <p:nvPr>
            <p:ph type="sldNum" sz="quarter" idx="5"/>
          </p:nvPr>
        </p:nvSpPr>
        <p:spPr/>
        <p:txBody>
          <a:bodyPr/>
          <a:lstStyle/>
          <a:p>
            <a:fld id="{0862ED8C-5C3F-E64B-B53C-EBA373BF844C}" type="slidenum">
              <a:rPr lang="en-US" smtClean="0"/>
              <a:t>14</a:t>
            </a:fld>
            <a:endParaRPr lang="en-US"/>
          </a:p>
        </p:txBody>
      </p:sp>
    </p:spTree>
    <p:extLst>
      <p:ext uri="{BB962C8B-B14F-4D97-AF65-F5344CB8AC3E}">
        <p14:creationId xmlns:p14="http://schemas.microsoft.com/office/powerpoint/2010/main" val="1377022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include real research – if you are interested in reading more the references should be on the slides, else just ask us afterwards</a:t>
            </a:r>
          </a:p>
        </p:txBody>
      </p:sp>
      <p:sp>
        <p:nvSpPr>
          <p:cNvPr id="4" name="Slide Number Placeholder 3"/>
          <p:cNvSpPr>
            <a:spLocks noGrp="1"/>
          </p:cNvSpPr>
          <p:nvPr>
            <p:ph type="sldNum" sz="quarter" idx="5"/>
          </p:nvPr>
        </p:nvSpPr>
        <p:spPr/>
        <p:txBody>
          <a:bodyPr/>
          <a:lstStyle/>
          <a:p>
            <a:fld id="{0862ED8C-5C3F-E64B-B53C-EBA373BF844C}" type="slidenum">
              <a:rPr lang="en-US" smtClean="0"/>
              <a:t>3</a:t>
            </a:fld>
            <a:endParaRPr lang="en-US"/>
          </a:p>
        </p:txBody>
      </p:sp>
    </p:spTree>
    <p:extLst>
      <p:ext uri="{BB962C8B-B14F-4D97-AF65-F5344CB8AC3E}">
        <p14:creationId xmlns:p14="http://schemas.microsoft.com/office/powerpoint/2010/main" val="3213040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Calibri"/>
              <a:buChar char="-"/>
            </a:pPr>
            <a:r>
              <a:rPr lang="en-US"/>
              <a:t>Goal: </a:t>
            </a:r>
            <a:br>
              <a:rPr lang="en-US">
                <a:cs typeface="+mn-lt"/>
              </a:rPr>
            </a:br>
            <a:r>
              <a:rPr lang="en-US"/>
              <a:t>I) have a bit of fun with the audience</a:t>
            </a:r>
          </a:p>
          <a:p>
            <a:pPr marL="171450" indent="-171450">
              <a:buFont typeface="Calibri"/>
              <a:buChar char="-"/>
            </a:pPr>
            <a:r>
              <a:rPr lang="en-US">
                <a:cs typeface="+mn-lt"/>
              </a:rPr>
              <a:t>ii) highlight how schemas/background can influence the objective facts.</a:t>
            </a:r>
          </a:p>
        </p:txBody>
      </p:sp>
      <p:sp>
        <p:nvSpPr>
          <p:cNvPr id="4" name="Slide Number Placeholder 3"/>
          <p:cNvSpPr>
            <a:spLocks noGrp="1"/>
          </p:cNvSpPr>
          <p:nvPr>
            <p:ph type="sldNum" sz="quarter" idx="5"/>
          </p:nvPr>
        </p:nvSpPr>
        <p:spPr/>
        <p:txBody>
          <a:bodyPr/>
          <a:lstStyle/>
          <a:p>
            <a:fld id="{0862ED8C-5C3F-E64B-B53C-EBA373BF844C}" type="slidenum">
              <a:rPr lang="en-US" smtClean="0"/>
              <a:t>4</a:t>
            </a:fld>
            <a:endParaRPr lang="en-US"/>
          </a:p>
        </p:txBody>
      </p:sp>
    </p:spTree>
    <p:extLst>
      <p:ext uri="{BB962C8B-B14F-4D97-AF65-F5344CB8AC3E}">
        <p14:creationId xmlns:p14="http://schemas.microsoft.com/office/powerpoint/2010/main" val="1241375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very broad question to start. It can be how the panelists value diversity, what advantages they think it can bring, maybe if they have any personal examples the </a:t>
            </a:r>
            <a:br>
              <a:rPr lang="en-US">
                <a:cs typeface="+mn-lt"/>
              </a:rPr>
            </a:br>
            <a:r>
              <a:rPr lang="en-US"/>
              <a:t>would like to share.</a:t>
            </a:r>
          </a:p>
        </p:txBody>
      </p:sp>
      <p:sp>
        <p:nvSpPr>
          <p:cNvPr id="4" name="Slide Number Placeholder 3"/>
          <p:cNvSpPr>
            <a:spLocks noGrp="1"/>
          </p:cNvSpPr>
          <p:nvPr>
            <p:ph type="sldNum" sz="quarter" idx="5"/>
          </p:nvPr>
        </p:nvSpPr>
        <p:spPr/>
        <p:txBody>
          <a:bodyPr/>
          <a:lstStyle/>
          <a:p>
            <a:fld id="{0862ED8C-5C3F-E64B-B53C-EBA373BF844C}" type="slidenum">
              <a:rPr lang="en-US" smtClean="0"/>
              <a:t>5</a:t>
            </a:fld>
            <a:endParaRPr lang="en-US"/>
          </a:p>
        </p:txBody>
      </p:sp>
    </p:spTree>
    <p:extLst>
      <p:ext uri="{BB962C8B-B14F-4D97-AF65-F5344CB8AC3E}">
        <p14:creationId xmlns:p14="http://schemas.microsoft.com/office/powerpoint/2010/main" val="10381020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Does diversity come at the cost of excellence?</a:t>
            </a:r>
          </a:p>
        </p:txBody>
      </p:sp>
      <p:sp>
        <p:nvSpPr>
          <p:cNvPr id="4" name="Slide Number Placeholder 3"/>
          <p:cNvSpPr>
            <a:spLocks noGrp="1"/>
          </p:cNvSpPr>
          <p:nvPr>
            <p:ph type="sldNum" sz="quarter" idx="5"/>
          </p:nvPr>
        </p:nvSpPr>
        <p:spPr/>
        <p:txBody>
          <a:bodyPr/>
          <a:lstStyle/>
          <a:p>
            <a:fld id="{0862ED8C-5C3F-E64B-B53C-EBA373BF844C}" type="slidenum">
              <a:rPr lang="en-US" smtClean="0"/>
              <a:t>6</a:t>
            </a:fld>
            <a:endParaRPr lang="en-US"/>
          </a:p>
        </p:txBody>
      </p:sp>
    </p:spTree>
    <p:extLst>
      <p:ext uri="{BB962C8B-B14F-4D97-AF65-F5344CB8AC3E}">
        <p14:creationId xmlns:p14="http://schemas.microsoft.com/office/powerpoint/2010/main" val="6651581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buAutoNum type="arabicPeriod"/>
            </a:pPr>
            <a:r>
              <a:rPr lang="en-IE">
                <a:solidFill>
                  <a:srgbClr val="000000"/>
                </a:solidFill>
              </a:rPr>
              <a:t>(possible) questions next slide, below points to make regarding the stats</a:t>
            </a:r>
            <a:endParaRPr lang="en-IE" sz="1800">
              <a:solidFill>
                <a:srgbClr val="000000"/>
              </a:solidFill>
              <a:latin typeface="Arial"/>
              <a:cs typeface="Arial"/>
            </a:endParaRPr>
          </a:p>
          <a:p>
            <a:pPr>
              <a:buAutoNum type="arabicPeriod"/>
            </a:pPr>
            <a:endParaRPr lang="en-IE" sz="1800">
              <a:solidFill>
                <a:srgbClr val="000000"/>
              </a:solidFill>
              <a:latin typeface="Arial"/>
              <a:cs typeface="Arial"/>
            </a:endParaRPr>
          </a:p>
          <a:p>
            <a:pPr>
              <a:buAutoNum type="arabicPeriod"/>
            </a:pPr>
            <a:r>
              <a:rPr lang="en-IE" sz="1800" b="0" i="0" u="none" strike="noStrike">
                <a:solidFill>
                  <a:srgbClr val="000000"/>
                </a:solidFill>
                <a:effectLst/>
                <a:latin typeface="Arial"/>
                <a:cs typeface="Arial"/>
              </a:rPr>
              <a:t>First lets try get a handle of the more broad situation and see overall where we </a:t>
            </a:r>
            <a:r>
              <a:rPr lang="en-IE" sz="1800">
                <a:solidFill>
                  <a:srgbClr val="000000"/>
                </a:solidFill>
                <a:latin typeface="Arial"/>
                <a:cs typeface="Arial"/>
              </a:rPr>
              <a:t>(LJC) </a:t>
            </a:r>
            <a:r>
              <a:rPr lang="en-IE" sz="1800" b="0" i="0" u="none" strike="noStrike">
                <a:solidFill>
                  <a:srgbClr val="000000"/>
                </a:solidFill>
                <a:effectLst/>
                <a:latin typeface="Arial"/>
                <a:cs typeface="Arial"/>
              </a:rPr>
              <a:t>fit in.</a:t>
            </a:r>
            <a:endParaRPr lang="en-IE"/>
          </a:p>
          <a:p>
            <a:pPr rtl="0" fontAlgn="base">
              <a:buFont typeface="+mj-lt"/>
              <a:buAutoNum type="arabicPeriod"/>
            </a:pPr>
            <a:r>
              <a:rPr lang="en-IE" sz="1800" b="0" i="0" u="none" strike="noStrike">
                <a:solidFill>
                  <a:srgbClr val="000000"/>
                </a:solidFill>
                <a:effectLst/>
                <a:latin typeface="Arial" panose="020B0604020202020204" pitchFamily="34" charset="0"/>
              </a:rPr>
              <a:t>Then we can compare within the LJC what the situation is like.</a:t>
            </a:r>
          </a:p>
          <a:p>
            <a:pPr fontAlgn="base">
              <a:buFont typeface="+mj-lt"/>
              <a:buAutoNum type="arabicPeriod"/>
            </a:pPr>
            <a:r>
              <a:rPr lang="en-IE" sz="1800" b="0" i="0" u="none" strike="noStrike">
                <a:solidFill>
                  <a:srgbClr val="000000"/>
                </a:solidFill>
                <a:effectLst/>
                <a:latin typeface="Arial"/>
                <a:cs typeface="Arial"/>
              </a:rPr>
              <a:t>Finally lets take some showcase examples from our panel members groups.</a:t>
            </a:r>
            <a:br>
              <a:rPr lang="en-IE" sz="1800">
                <a:latin typeface="Arial"/>
                <a:cs typeface="Arial"/>
              </a:rPr>
            </a:br>
            <a:br>
              <a:rPr lang="en-IE" sz="1800">
                <a:latin typeface="Arial" panose="020B0604020202020204" pitchFamily="34" charset="0"/>
                <a:cs typeface="Arial"/>
              </a:rPr>
            </a:br>
            <a:endParaRPr lang="en-IE" sz="1800" b="0" i="0" u="none" strike="noStrike">
              <a:solidFill>
                <a:srgbClr val="000000"/>
              </a:solidFill>
              <a:effectLst/>
              <a:latin typeface="Arial" panose="020B0604020202020204" pitchFamily="34" charset="0"/>
              <a:cs typeface="Arial"/>
            </a:endParaRPr>
          </a:p>
          <a:p>
            <a:pPr marL="457200" rtl="0">
              <a:buNone/>
            </a:pPr>
            <a:br>
              <a:rPr lang="en-IE" sz="1800" b="0" i="0" u="none" strike="noStrike">
                <a:solidFill>
                  <a:srgbClr val="000000"/>
                </a:solidFill>
                <a:effectLst/>
                <a:latin typeface="Arial" panose="020B0604020202020204" pitchFamily="34" charset="0"/>
              </a:rPr>
            </a:br>
            <a:br>
              <a:rPr lang="en-IE" sz="1800" b="0" i="0" u="none" strike="noStrike">
                <a:solidFill>
                  <a:srgbClr val="000000"/>
                </a:solidFill>
                <a:effectLst/>
                <a:latin typeface="Arial" panose="020B0604020202020204" pitchFamily="34" charset="0"/>
              </a:rPr>
            </a:br>
            <a:endParaRPr lang="en-US"/>
          </a:p>
        </p:txBody>
      </p:sp>
      <p:sp>
        <p:nvSpPr>
          <p:cNvPr id="4" name="Slide Number Placeholder 3"/>
          <p:cNvSpPr>
            <a:spLocks noGrp="1"/>
          </p:cNvSpPr>
          <p:nvPr>
            <p:ph type="sldNum" sz="quarter" idx="5"/>
          </p:nvPr>
        </p:nvSpPr>
        <p:spPr/>
        <p:txBody>
          <a:bodyPr/>
          <a:lstStyle/>
          <a:p>
            <a:fld id="{0862ED8C-5C3F-E64B-B53C-EBA373BF844C}" type="slidenum">
              <a:rPr lang="en-US" smtClean="0"/>
              <a:t>7</a:t>
            </a:fld>
            <a:endParaRPr lang="en-US"/>
          </a:p>
        </p:txBody>
      </p:sp>
    </p:spTree>
    <p:extLst>
      <p:ext uri="{BB962C8B-B14F-4D97-AF65-F5344CB8AC3E}">
        <p14:creationId xmlns:p14="http://schemas.microsoft.com/office/powerpoint/2010/main" val="3133165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1F762-3FF8-D7B3-6B87-73B85167D0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954292-EFE9-1649-9067-7E525ACE39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59C85B-A81B-204F-E5CD-B1AC04FBF81E}"/>
              </a:ext>
            </a:extLst>
          </p:cNvPr>
          <p:cNvSpPr>
            <a:spLocks noGrp="1"/>
          </p:cNvSpPr>
          <p:nvPr>
            <p:ph type="body" idx="1"/>
          </p:nvPr>
        </p:nvSpPr>
        <p:spPr/>
        <p:txBody>
          <a:bodyPr/>
          <a:lstStyle/>
          <a:p>
            <a:pPr rtl="0" fontAlgn="base">
              <a:buFont typeface="+mj-lt"/>
              <a:buAutoNum type="arabicPeriod"/>
            </a:pPr>
            <a:endParaRPr lang="en-IE" sz="1800" dirty="0">
              <a:latin typeface="Arial"/>
              <a:cs typeface="Arial"/>
            </a:endParaRPr>
          </a:p>
          <a:p>
            <a:r>
              <a:rPr lang="en-IE" b="1" dirty="0"/>
              <a:t>Questions:</a:t>
            </a:r>
          </a:p>
          <a:p>
            <a:pPr fontAlgn="base"/>
            <a:r>
              <a:rPr lang="en-IE" sz="1800" dirty="0">
                <a:solidFill>
                  <a:srgbClr val="000000"/>
                </a:solidFill>
                <a:latin typeface="Arial"/>
                <a:cs typeface="Arial"/>
              </a:rPr>
              <a:t>I) </a:t>
            </a:r>
            <a:r>
              <a:rPr lang="en-IE" sz="1800" b="0" i="0" u="none" strike="noStrike" dirty="0">
                <a:solidFill>
                  <a:srgbClr val="000000"/>
                </a:solidFill>
                <a:effectLst/>
                <a:latin typeface="Arial"/>
                <a:cs typeface="Arial"/>
              </a:rPr>
              <a:t>Why is the LJC doing so badly, in  absolute terms and relative to </a:t>
            </a:r>
            <a:r>
              <a:rPr lang="en-IE" sz="1800" dirty="0" err="1">
                <a:solidFill>
                  <a:srgbClr val="000000"/>
                </a:solidFill>
                <a:latin typeface="Arial"/>
                <a:cs typeface="Arial"/>
              </a:rPr>
              <a:t>i</a:t>
            </a:r>
            <a:r>
              <a:rPr lang="en-IE" sz="1800" dirty="0">
                <a:solidFill>
                  <a:srgbClr val="000000"/>
                </a:solidFill>
                <a:latin typeface="Arial"/>
                <a:cs typeface="Arial"/>
              </a:rPr>
              <a:t>) </a:t>
            </a:r>
            <a:r>
              <a:rPr lang="en-IE" sz="1800" b="0" i="0" u="none" strike="noStrike" dirty="0">
                <a:solidFill>
                  <a:srgbClr val="000000"/>
                </a:solidFill>
                <a:effectLst/>
                <a:latin typeface="Arial"/>
                <a:cs typeface="Arial"/>
              </a:rPr>
              <a:t>chem department</a:t>
            </a:r>
            <a:br>
              <a:rPr lang="en-IE" sz="1800" dirty="0">
                <a:latin typeface="Arial"/>
                <a:cs typeface="Arial"/>
              </a:rPr>
            </a:br>
            <a:r>
              <a:rPr lang="en-IE" sz="1800" dirty="0">
                <a:solidFill>
                  <a:srgbClr val="000000"/>
                </a:solidFill>
                <a:latin typeface="Arial"/>
                <a:cs typeface="Arial"/>
              </a:rPr>
              <a:t>ii) (optional) CNRS</a:t>
            </a:r>
            <a:r>
              <a:rPr lang="en-IE" sz="1800" b="0" i="0" u="none" strike="noStrike" dirty="0">
                <a:solidFill>
                  <a:srgbClr val="000000"/>
                </a:solidFill>
                <a:effectLst/>
                <a:latin typeface="Arial"/>
                <a:cs typeface="Arial"/>
              </a:rPr>
              <a:t>? </a:t>
            </a:r>
            <a:br>
              <a:rPr lang="en-IE" sz="1800" b="0" i="0" u="none" strike="noStrike" dirty="0">
                <a:effectLst/>
                <a:latin typeface="Arial" panose="020B0604020202020204" pitchFamily="34" charset="0"/>
                <a:cs typeface="Arial"/>
              </a:rPr>
            </a:br>
            <a:br>
              <a:rPr lang="en-IE" sz="1800" dirty="0">
                <a:latin typeface="Arial" panose="020B0604020202020204" pitchFamily="34" charset="0"/>
                <a:cs typeface="Arial"/>
              </a:rPr>
            </a:br>
            <a:r>
              <a:rPr lang="en-IE" sz="1800" dirty="0">
                <a:solidFill>
                  <a:srgbClr val="000000"/>
                </a:solidFill>
                <a:latin typeface="Arial"/>
                <a:cs typeface="Arial"/>
              </a:rPr>
              <a:t>iii)</a:t>
            </a:r>
            <a:endParaRPr lang="en-IE" sz="1800" b="0" i="0" u="none" strike="noStrike" dirty="0">
              <a:solidFill>
                <a:srgbClr val="000000"/>
              </a:solidFill>
              <a:effectLst/>
              <a:latin typeface="Arial" panose="020B0604020202020204" pitchFamily="34" charset="0"/>
              <a:cs typeface="Arial"/>
            </a:endParaRPr>
          </a:p>
          <a:p>
            <a:pPr rtl="0">
              <a:buNone/>
            </a:pPr>
            <a:r>
              <a:rPr lang="en-IE" sz="1800" b="0" i="0" u="none" strike="noStrike" dirty="0">
                <a:solidFill>
                  <a:srgbClr val="000000"/>
                </a:solidFill>
                <a:effectLst/>
                <a:latin typeface="Arial"/>
                <a:cs typeface="Arial"/>
              </a:rPr>
              <a:t>The panel members groups are overall doing a great job at PhD level especially, overall above the average for chemistry (which has the best ratio among disciplines).</a:t>
            </a:r>
            <a:endParaRPr lang="en-IE" b="0" dirty="0">
              <a:effectLst/>
              <a:latin typeface="Arial"/>
              <a:cs typeface="Arial"/>
            </a:endParaRPr>
          </a:p>
          <a:p>
            <a:r>
              <a:rPr lang="en-IE" sz="1800" b="0" i="0" u="none" strike="noStrike" dirty="0">
                <a:solidFill>
                  <a:srgbClr val="000000"/>
                </a:solidFill>
                <a:effectLst/>
                <a:latin typeface="Arial"/>
                <a:cs typeface="Arial"/>
              </a:rPr>
              <a:t>Do the </a:t>
            </a:r>
            <a:r>
              <a:rPr lang="en-IE" sz="1800" b="0" i="0" u="none" strike="noStrike" dirty="0" err="1">
                <a:solidFill>
                  <a:srgbClr val="000000"/>
                </a:solidFill>
                <a:effectLst/>
                <a:latin typeface="Arial"/>
                <a:cs typeface="Arial"/>
              </a:rPr>
              <a:t>panelists</a:t>
            </a:r>
            <a:r>
              <a:rPr lang="en-IE" sz="1800" b="0" i="0" u="none" strike="noStrike" dirty="0">
                <a:solidFill>
                  <a:srgbClr val="000000"/>
                </a:solidFill>
                <a:effectLst/>
                <a:latin typeface="Arial"/>
                <a:cs typeface="Arial"/>
              </a:rPr>
              <a:t> think there is a particular reason why this is the case - what things do you think you are doing well and maybe others can learn from? </a:t>
            </a:r>
            <a:br>
              <a:rPr lang="en-IE" sz="1800" dirty="0">
                <a:latin typeface="Arial"/>
                <a:cs typeface="Arial"/>
              </a:rPr>
            </a:br>
            <a:br>
              <a:rPr lang="en-IE" sz="1800" dirty="0">
                <a:latin typeface="Arial"/>
                <a:cs typeface="Arial"/>
              </a:rPr>
            </a:br>
            <a:r>
              <a:rPr lang="en-IE" sz="1800" dirty="0">
                <a:latin typeface="Arial"/>
                <a:cs typeface="Arial"/>
              </a:rPr>
              <a:t>iv) (optional) </a:t>
            </a:r>
            <a:endParaRPr lang="en-IE" sz="1800" b="0" dirty="0">
              <a:effectLst/>
              <a:latin typeface="Arial"/>
              <a:cs typeface="Arial"/>
            </a:endParaRPr>
          </a:p>
          <a:p>
            <a:r>
              <a:rPr lang="en-IE" sz="1800" b="0" i="0" u="none" strike="noStrike" dirty="0">
                <a:solidFill>
                  <a:srgbClr val="000000"/>
                </a:solidFill>
                <a:effectLst/>
                <a:latin typeface="Arial"/>
                <a:cs typeface="Arial"/>
              </a:rPr>
              <a:t>How to now bridge the gap to the next level beyond PhD to postdoc and PI? </a:t>
            </a:r>
            <a:br>
              <a:rPr lang="en-IE" sz="1800" dirty="0">
                <a:latin typeface="Arial"/>
                <a:cs typeface="Arial"/>
              </a:rPr>
            </a:br>
            <a:r>
              <a:rPr lang="en-IE" sz="1800" b="0" i="0" u="none" strike="noStrike" dirty="0">
                <a:solidFill>
                  <a:srgbClr val="000000"/>
                </a:solidFill>
                <a:effectLst/>
                <a:latin typeface="Arial"/>
                <a:cs typeface="Arial"/>
              </a:rPr>
              <a:t>I think this question links in with the subsequent questions and topics, so maybe we just leave this as an open question for now…</a:t>
            </a:r>
            <a:endParaRPr lang="en-IE" b="0" dirty="0">
              <a:effectLst/>
              <a:latin typeface="Arial"/>
              <a:cs typeface="Arial"/>
            </a:endParaRPr>
          </a:p>
          <a:p>
            <a:endParaRPr lang="en-IE" sz="1800" dirty="0">
              <a:latin typeface="Arial"/>
              <a:cs typeface="Arial"/>
            </a:endParaRPr>
          </a:p>
          <a:p>
            <a:endParaRPr lang="en-IE" sz="1800" dirty="0">
              <a:latin typeface="Arial"/>
              <a:cs typeface="Arial"/>
            </a:endParaRPr>
          </a:p>
          <a:p>
            <a:pPr marL="342900" indent="-342900">
              <a:buAutoNum type="arabicPeriod"/>
            </a:pPr>
            <a:r>
              <a:rPr lang="en-IE" dirty="0"/>
              <a:t>First lets try get a handle of the more broad situation and see overall where we fit in.</a:t>
            </a:r>
            <a:endParaRPr lang="en-US" dirty="0"/>
          </a:p>
          <a:p>
            <a:pPr marL="342900" indent="-342900">
              <a:buAutoNum type="arabicPeriod"/>
            </a:pPr>
            <a:r>
              <a:rPr lang="en-IE" dirty="0"/>
              <a:t>Then we can compare within the LJC what the situation is like.</a:t>
            </a:r>
            <a:endParaRPr lang="en-US" dirty="0"/>
          </a:p>
          <a:p>
            <a:pPr marL="342900" indent="-342900">
              <a:buAutoNum type="arabicPeriod"/>
            </a:pPr>
            <a:r>
              <a:rPr lang="en-IE" dirty="0"/>
              <a:t>Finally lets take some showcase examples from our panel members groups.</a:t>
            </a:r>
          </a:p>
          <a:p>
            <a:endParaRPr lang="en-IE" sz="1800" dirty="0">
              <a:latin typeface="Arial"/>
              <a:cs typeface="Arial"/>
            </a:endParaRPr>
          </a:p>
          <a:p>
            <a:pPr>
              <a:buNone/>
            </a:pPr>
            <a:br>
              <a:rPr lang="en-IE" dirty="0">
                <a:cs typeface="+mn-lt"/>
              </a:rPr>
            </a:br>
            <a:endParaRPr lang="en-US" dirty="0"/>
          </a:p>
        </p:txBody>
      </p:sp>
      <p:sp>
        <p:nvSpPr>
          <p:cNvPr id="4" name="Slide Number Placeholder 3">
            <a:extLst>
              <a:ext uri="{FF2B5EF4-FFF2-40B4-BE49-F238E27FC236}">
                <a16:creationId xmlns:a16="http://schemas.microsoft.com/office/drawing/2014/main" id="{ACFC3CB2-06F1-1BB2-B7BC-5DA36CF1FE01}"/>
              </a:ext>
            </a:extLst>
          </p:cNvPr>
          <p:cNvSpPr>
            <a:spLocks noGrp="1"/>
          </p:cNvSpPr>
          <p:nvPr>
            <p:ph type="sldNum" sz="quarter" idx="5"/>
          </p:nvPr>
        </p:nvSpPr>
        <p:spPr/>
        <p:txBody>
          <a:bodyPr/>
          <a:lstStyle/>
          <a:p>
            <a:fld id="{0862ED8C-5C3F-E64B-B53C-EBA373BF844C}" type="slidenum">
              <a:rPr lang="en-US" smtClean="0"/>
              <a:t>8</a:t>
            </a:fld>
            <a:endParaRPr lang="en-US"/>
          </a:p>
        </p:txBody>
      </p:sp>
    </p:spTree>
    <p:extLst>
      <p:ext uri="{BB962C8B-B14F-4D97-AF65-F5344CB8AC3E}">
        <p14:creationId xmlns:p14="http://schemas.microsoft.com/office/powerpoint/2010/main" val="2372622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Question: Is academia doomed to be unequal?</a:t>
            </a:r>
            <a:br>
              <a:rPr lang="en-IE" sz="1800" dirty="0">
                <a:solidFill>
                  <a:srgbClr val="000000"/>
                </a:solidFill>
                <a:latin typeface="Arial"/>
                <a:cs typeface="Arial"/>
              </a:rPr>
            </a:br>
            <a:br>
              <a:rPr lang="en-IE" sz="1800" dirty="0">
                <a:solidFill>
                  <a:srgbClr val="000000"/>
                </a:solidFill>
                <a:latin typeface="Arial"/>
                <a:cs typeface="Arial"/>
              </a:rPr>
            </a:br>
            <a:r>
              <a:rPr lang="en-IE" sz="1800" b="0" i="0" u="none" strike="noStrike" dirty="0">
                <a:solidFill>
                  <a:srgbClr val="000000"/>
                </a:solidFill>
                <a:effectLst/>
                <a:latin typeface="Arial"/>
                <a:cs typeface="Arial"/>
              </a:rPr>
              <a:t>According to Goldin:</a:t>
            </a:r>
            <a:br>
              <a:rPr lang="en-IE" sz="1800" b="0" i="0" u="none" strike="noStrike" dirty="0">
                <a:effectLst/>
                <a:latin typeface="Arial" panose="020B0604020202020204" pitchFamily="34" charset="0"/>
                <a:cs typeface="Arial"/>
              </a:rPr>
            </a:br>
            <a:br>
              <a:rPr lang="en-IE" sz="1800" b="0" i="0" u="none" strike="noStrike" dirty="0">
                <a:effectLst/>
                <a:latin typeface="Arial" panose="020B0604020202020204" pitchFamily="34" charset="0"/>
                <a:cs typeface="Arial"/>
              </a:rPr>
            </a:br>
            <a:r>
              <a:rPr lang="en-IE" sz="1800" b="0" i="0" u="none" strike="noStrike" dirty="0">
                <a:solidFill>
                  <a:srgbClr val="000000"/>
                </a:solidFill>
                <a:effectLst/>
                <a:latin typeface="Arial"/>
                <a:cs typeface="Arial"/>
              </a:rPr>
              <a:t>What, then, is the cause of the remaining pay gap? Quite simply the gap exists</a:t>
            </a:r>
            <a:endParaRPr lang="en-IE" b="0" dirty="0">
              <a:effectLst/>
              <a:latin typeface="Arial"/>
              <a:cs typeface="Arial"/>
            </a:endParaRPr>
          </a:p>
          <a:p>
            <a:pPr rtl="0">
              <a:buNone/>
            </a:pPr>
            <a:r>
              <a:rPr lang="en-IE" sz="1800" b="0" i="0" u="none" strike="noStrike" dirty="0">
                <a:solidFill>
                  <a:srgbClr val="000000"/>
                </a:solidFill>
                <a:effectLst/>
                <a:latin typeface="Arial" panose="020B0604020202020204" pitchFamily="34" charset="0"/>
              </a:rPr>
              <a:t>because hours of work in many occupations are worth more when given at particular</a:t>
            </a:r>
            <a:endParaRPr lang="en-IE" b="0" dirty="0">
              <a:effectLst/>
            </a:endParaRPr>
          </a:p>
          <a:p>
            <a:pPr rtl="0">
              <a:buNone/>
            </a:pPr>
            <a:r>
              <a:rPr lang="en-IE" sz="1800" b="0" i="0" u="none" strike="noStrike" dirty="0">
                <a:solidFill>
                  <a:srgbClr val="000000"/>
                </a:solidFill>
                <a:effectLst/>
                <a:latin typeface="Arial" panose="020B0604020202020204" pitchFamily="34" charset="0"/>
              </a:rPr>
              <a:t>moments and when the hours are more continuous. That is, in many occupations</a:t>
            </a:r>
            <a:br>
              <a:rPr lang="en-IE" sz="1800" b="0" i="0" u="none" strike="noStrike" dirty="0">
                <a:solidFill>
                  <a:srgbClr val="000000"/>
                </a:solidFill>
                <a:effectLst/>
                <a:latin typeface="Arial" panose="020B0604020202020204" pitchFamily="34" charset="0"/>
              </a:rPr>
            </a:br>
            <a:r>
              <a:rPr lang="en-IE" sz="1800" b="0" i="0" u="none" strike="noStrike" dirty="0">
                <a:solidFill>
                  <a:srgbClr val="000000"/>
                </a:solidFill>
                <a:effectLst/>
                <a:latin typeface="Arial" panose="020B0604020202020204" pitchFamily="34" charset="0"/>
              </a:rPr>
              <a:t>earnings have a nonlinear relationship with respect to hours. A flexible schedule</a:t>
            </a:r>
            <a:endParaRPr lang="en-IE" b="0" dirty="0">
              <a:effectLst/>
            </a:endParaRPr>
          </a:p>
          <a:p>
            <a:pPr rtl="0">
              <a:buNone/>
            </a:pPr>
            <a:r>
              <a:rPr lang="en-IE" sz="1800" b="0" i="0" u="none" strike="noStrike" dirty="0">
                <a:solidFill>
                  <a:srgbClr val="000000"/>
                </a:solidFill>
                <a:effectLst/>
                <a:latin typeface="Arial" panose="020B0604020202020204" pitchFamily="34" charset="0"/>
              </a:rPr>
              <a:t>often comes at a high price, particularly in the corporate, financial, and legal worlds.</a:t>
            </a:r>
            <a:br>
              <a:rPr lang="en-IE" sz="1800" b="0" i="0" u="none" strike="noStrike" dirty="0">
                <a:solidFill>
                  <a:srgbClr val="000000"/>
                </a:solidFill>
                <a:effectLst/>
                <a:latin typeface="Arial" panose="020B0604020202020204" pitchFamily="34" charset="0"/>
              </a:rPr>
            </a:br>
            <a:r>
              <a:rPr lang="en-IE" sz="1800" b="0" i="0" u="none" strike="noStrike" dirty="0">
                <a:solidFill>
                  <a:srgbClr val="000000"/>
                </a:solidFill>
                <a:effectLst/>
                <a:latin typeface="Arial" panose="020B0604020202020204" pitchFamily="34" charset="0"/>
              </a:rPr>
              <a:t>A compensating differentials model explains wage differences by the costs of</a:t>
            </a:r>
            <a:endParaRPr lang="en-IE" b="0" dirty="0">
              <a:effectLst/>
            </a:endParaRPr>
          </a:p>
          <a:p>
            <a:pPr rtl="0">
              <a:buNone/>
            </a:pPr>
            <a:r>
              <a:rPr lang="en-IE" sz="1800" b="0" i="0" u="none" strike="noStrike" dirty="0">
                <a:solidFill>
                  <a:srgbClr val="000000"/>
                </a:solidFill>
                <a:effectLst/>
                <a:latin typeface="Arial" panose="020B0604020202020204" pitchFamily="34" charset="0"/>
              </a:rPr>
              <a:t>flexibility. The framework developed here shows why there are higher or lower costs</a:t>
            </a:r>
            <a:endParaRPr lang="en-IE" b="0" dirty="0">
              <a:effectLst/>
            </a:endParaRPr>
          </a:p>
          <a:p>
            <a:pPr rtl="0">
              <a:buNone/>
            </a:pPr>
            <a:r>
              <a:rPr lang="en-IE" sz="1800" b="0" i="0" u="none" strike="noStrike" dirty="0">
                <a:solidFill>
                  <a:srgbClr val="000000"/>
                </a:solidFill>
                <a:effectLst/>
                <a:latin typeface="Arial" panose="020B0604020202020204" pitchFamily="34" charset="0"/>
              </a:rPr>
              <a:t>of time flexibility and the underlying causes of nonlinearity of earnings with respect</a:t>
            </a:r>
            <a:endParaRPr lang="en-IE" b="0" dirty="0">
              <a:effectLst/>
            </a:endParaRPr>
          </a:p>
          <a:p>
            <a:pPr rtl="0">
              <a:buNone/>
            </a:pPr>
            <a:r>
              <a:rPr lang="en-IE" sz="1800" b="0" i="0" u="none" strike="noStrike" dirty="0">
                <a:solidFill>
                  <a:srgbClr val="000000"/>
                </a:solidFill>
                <a:effectLst/>
                <a:latin typeface="Arial" panose="020B0604020202020204" pitchFamily="34" charset="0"/>
              </a:rPr>
              <a:t>to time worked. Much has to do with the presence of good substitutes for individual</a:t>
            </a:r>
            <a:endParaRPr lang="en-IE" b="0" dirty="0">
              <a:effectLst/>
            </a:endParaRPr>
          </a:p>
          <a:p>
            <a:pPr rtl="0">
              <a:buNone/>
            </a:pPr>
            <a:r>
              <a:rPr lang="en-IE" sz="1800" b="0" i="0" u="none" strike="noStrike" dirty="0">
                <a:solidFill>
                  <a:srgbClr val="000000"/>
                </a:solidFill>
                <a:effectLst/>
                <a:latin typeface="Arial" panose="020B0604020202020204" pitchFamily="34" charset="0"/>
              </a:rPr>
              <a:t>workers when there are sufficiently low transactions costs of relaying information.</a:t>
            </a:r>
            <a:br>
              <a:rPr lang="en-IE" sz="1800" b="0" i="0" u="none" strike="noStrike" dirty="0">
                <a:solidFill>
                  <a:srgbClr val="000000"/>
                </a:solidFill>
                <a:effectLst/>
                <a:latin typeface="Arial" panose="020B0604020202020204" pitchFamily="34" charset="0"/>
              </a:rPr>
            </a:br>
            <a:br>
              <a:rPr lang="en-IE" sz="1800" b="0" i="0" u="none" strike="noStrike" dirty="0">
                <a:solidFill>
                  <a:srgbClr val="000000"/>
                </a:solidFill>
                <a:effectLst/>
                <a:latin typeface="Arial" panose="020B0604020202020204" pitchFamily="34" charset="0"/>
              </a:rPr>
            </a:br>
            <a:r>
              <a:rPr lang="en-IE" sz="1800" b="0" i="0" u="none" strike="noStrike" dirty="0">
                <a:solidFill>
                  <a:srgbClr val="000000"/>
                </a:solidFill>
                <a:effectLst/>
                <a:latin typeface="Arial" panose="020B0604020202020204" pitchFamily="34" charset="0"/>
              </a:rPr>
              <a:t>Data for MBAs and JDs shows large increases in gender pay gaps with time since</a:t>
            </a:r>
            <a:endParaRPr lang="en-IE" b="0" dirty="0">
              <a:effectLst/>
            </a:endParaRPr>
          </a:p>
          <a:p>
            <a:pPr rtl="0">
              <a:buNone/>
            </a:pPr>
            <a:r>
              <a:rPr lang="en-IE" sz="1800" b="0" i="0" u="none" strike="noStrike" dirty="0">
                <a:solidFill>
                  <a:srgbClr val="000000"/>
                </a:solidFill>
                <a:effectLst/>
                <a:latin typeface="Arial" panose="020B0604020202020204" pitchFamily="34" charset="0"/>
              </a:rPr>
              <a:t>graduation and also reveals the relationship between the increasing gender pay gap</a:t>
            </a:r>
            <a:endParaRPr lang="en-IE" b="0" dirty="0">
              <a:effectLst/>
            </a:endParaRPr>
          </a:p>
          <a:p>
            <a:pPr rtl="0">
              <a:buNone/>
            </a:pPr>
            <a:r>
              <a:rPr lang="en-IE" sz="1800" b="0" i="0" u="none" strike="noStrike" dirty="0">
                <a:solidFill>
                  <a:srgbClr val="000000"/>
                </a:solidFill>
                <a:effectLst/>
                <a:latin typeface="Arial" panose="020B0604020202020204" pitchFamily="34" charset="0"/>
              </a:rPr>
              <a:t>and the desire for time flexibility due to the arrival of children. Lower hours mean</a:t>
            </a:r>
            <a:endParaRPr lang="en-IE" b="0" dirty="0">
              <a:effectLst/>
            </a:endParaRPr>
          </a:p>
          <a:p>
            <a:pPr rtl="0">
              <a:buNone/>
            </a:pPr>
            <a:r>
              <a:rPr lang="en-IE" sz="1800" b="0" i="0" u="none" strike="noStrike" dirty="0">
                <a:solidFill>
                  <a:srgbClr val="000000"/>
                </a:solidFill>
                <a:effectLst/>
                <a:latin typeface="Arial" panose="020B0604020202020204" pitchFamily="34" charset="0"/>
              </a:rPr>
              <a:t>lower earnings in a nonlinear (convex) fashion. Lower potential earnings, </a:t>
            </a:r>
            <a:r>
              <a:rPr lang="en-IE" sz="1800" b="0" i="0" u="none" strike="noStrike" dirty="0" err="1">
                <a:solidFill>
                  <a:srgbClr val="000000"/>
                </a:solidFill>
                <a:effectLst/>
                <a:latin typeface="Arial" panose="020B0604020202020204" pitchFamily="34" charset="0"/>
              </a:rPr>
              <a:t>particu</a:t>
            </a:r>
            <a:r>
              <a:rPr lang="en-IE" sz="1800" b="0" i="0" u="none" strike="noStrike" dirty="0">
                <a:solidFill>
                  <a:srgbClr val="000000"/>
                </a:solidFill>
                <a:effectLst/>
                <a:latin typeface="Arial" panose="020B0604020202020204" pitchFamily="34" charset="0"/>
              </a:rPr>
              <a:t>-</a:t>
            </a:r>
            <a:endParaRPr lang="en-IE" b="0" dirty="0">
              <a:effectLst/>
            </a:endParaRPr>
          </a:p>
          <a:p>
            <a:pPr rtl="0">
              <a:buNone/>
            </a:pPr>
            <a:r>
              <a:rPr lang="en-IE" sz="1800" b="0" i="0" u="none" strike="noStrike" dirty="0" err="1">
                <a:solidFill>
                  <a:srgbClr val="000000"/>
                </a:solidFill>
                <a:effectLst/>
                <a:latin typeface="Arial" panose="020B0604020202020204" pitchFamily="34" charset="0"/>
              </a:rPr>
              <a:t>larly</a:t>
            </a:r>
            <a:r>
              <a:rPr lang="en-IE" sz="1800" b="0" i="0" u="none" strike="noStrike" dirty="0">
                <a:solidFill>
                  <a:srgbClr val="000000"/>
                </a:solidFill>
                <a:effectLst/>
                <a:latin typeface="Arial" panose="020B0604020202020204" pitchFamily="34" charset="0"/>
              </a:rPr>
              <a:t> among those with higher-earning spouses, often means lower </a:t>
            </a:r>
            <a:r>
              <a:rPr lang="en-IE" sz="1800" b="0" i="0" u="none" strike="noStrike" dirty="0" err="1">
                <a:solidFill>
                  <a:srgbClr val="000000"/>
                </a:solidFill>
                <a:effectLst/>
                <a:latin typeface="Arial" panose="020B0604020202020204" pitchFamily="34" charset="0"/>
              </a:rPr>
              <a:t>labor</a:t>
            </a:r>
            <a:r>
              <a:rPr lang="en-IE" sz="1800" b="0" i="0" u="none" strike="noStrike" dirty="0">
                <a:solidFill>
                  <a:srgbClr val="000000"/>
                </a:solidFill>
                <a:effectLst/>
                <a:latin typeface="Arial" panose="020B0604020202020204" pitchFamily="34" charset="0"/>
              </a:rPr>
              <a:t> force par-</a:t>
            </a:r>
            <a:endParaRPr lang="en-IE" b="0" dirty="0">
              <a:effectLst/>
            </a:endParaRPr>
          </a:p>
          <a:p>
            <a:pPr rtl="0">
              <a:buNone/>
            </a:pPr>
            <a:r>
              <a:rPr lang="en-IE" sz="1800" b="0" i="0" u="none" strike="noStrike" dirty="0" err="1">
                <a:solidFill>
                  <a:srgbClr val="000000"/>
                </a:solidFill>
                <a:effectLst/>
                <a:latin typeface="Arial" panose="020B0604020202020204" pitchFamily="34" charset="0"/>
              </a:rPr>
              <a:t>ticipation</a:t>
            </a:r>
            <a:r>
              <a:rPr lang="en-IE" sz="1800" b="0" i="0" u="none" strike="noStrike" dirty="0">
                <a:solidFill>
                  <a:srgbClr val="000000"/>
                </a:solidFill>
                <a:effectLst/>
                <a:latin typeface="Arial" panose="020B0604020202020204" pitchFamily="34" charset="0"/>
              </a:rPr>
              <a:t>. Pharmacists, on the other hand, have pay that is more linear with respect</a:t>
            </a:r>
            <a:endParaRPr lang="en-IE" b="0" dirty="0">
              <a:effectLst/>
            </a:endParaRPr>
          </a:p>
          <a:p>
            <a:pPr rtl="0">
              <a:buNone/>
            </a:pPr>
            <a:r>
              <a:rPr lang="en-IE" sz="1800" b="0" i="0" u="none" strike="noStrike" dirty="0">
                <a:solidFill>
                  <a:srgbClr val="000000"/>
                </a:solidFill>
                <a:effectLst/>
                <a:latin typeface="Arial" panose="020B0604020202020204" pitchFamily="34" charset="0"/>
              </a:rPr>
              <a:t>to hours of work. Female pharmacists with children often work part-time and remain</a:t>
            </a:r>
            <a:endParaRPr lang="en-IE" b="0" dirty="0">
              <a:effectLst/>
            </a:endParaRPr>
          </a:p>
          <a:p>
            <a:pPr rtl="0">
              <a:buNone/>
            </a:pPr>
            <a:r>
              <a:rPr lang="en-IE" sz="1800" b="0" i="0" u="none" strike="noStrike" dirty="0">
                <a:solidFill>
                  <a:srgbClr val="000000"/>
                </a:solidFill>
                <a:effectLst/>
                <a:latin typeface="Arial" panose="020B0604020202020204" pitchFamily="34" charset="0"/>
              </a:rPr>
              <a:t>in the </a:t>
            </a:r>
            <a:r>
              <a:rPr lang="en-IE" sz="1800" b="0" i="0" u="none" strike="noStrike" dirty="0" err="1">
                <a:solidFill>
                  <a:srgbClr val="000000"/>
                </a:solidFill>
                <a:effectLst/>
                <a:latin typeface="Arial" panose="020B0604020202020204" pitchFamily="34" charset="0"/>
              </a:rPr>
              <a:t>labor</a:t>
            </a:r>
            <a:r>
              <a:rPr lang="en-IE" sz="1800" b="0" i="0" u="none" strike="noStrike" dirty="0">
                <a:solidFill>
                  <a:srgbClr val="000000"/>
                </a:solidFill>
                <a:effectLst/>
                <a:latin typeface="Arial" panose="020B0604020202020204" pitchFamily="34" charset="0"/>
              </a:rPr>
              <a:t> force rather than exiting.</a:t>
            </a:r>
          </a:p>
          <a:p>
            <a:pPr rtl="0">
              <a:buNone/>
            </a:pPr>
            <a:endParaRPr lang="en-IE" sz="1800" b="0" i="0" u="none" strike="noStrike" dirty="0">
              <a:solidFill>
                <a:srgbClr val="000000"/>
              </a:solidFill>
              <a:effectLst/>
              <a:latin typeface="Arial" panose="020B0604020202020204" pitchFamily="34" charset="0"/>
            </a:endParaRPr>
          </a:p>
          <a:p>
            <a:pPr rtl="0">
              <a:buNone/>
            </a:pPr>
            <a:r>
              <a:rPr lang="en-IE" sz="1800" b="0" i="0" u="none" strike="noStrike" dirty="0">
                <a:solidFill>
                  <a:srgbClr val="000000"/>
                </a:solidFill>
                <a:effectLst/>
                <a:latin typeface="Arial" panose="020B0604020202020204" pitchFamily="34" charset="0"/>
              </a:rPr>
              <a:t>Other key point to extend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Improving the situation in one area has a knock – on effect for many other demographics. For example, having more flexible working schedule makes it better for people with caring roles. But this also helps those with disabilities or illnesses meaning they cannot work a regular 9-5 work schedule.</a:t>
            </a:r>
          </a:p>
          <a:p>
            <a:pPr rtl="0">
              <a:buNone/>
            </a:pPr>
            <a:endParaRPr lang="en-IE" b="0" dirty="0">
              <a:effectLst/>
            </a:endParaRPr>
          </a:p>
          <a:p>
            <a:pPr>
              <a:buNone/>
            </a:pPr>
            <a:br>
              <a:rPr lang="en-IE" dirty="0"/>
            </a:br>
            <a:endParaRPr lang="en-US" dirty="0"/>
          </a:p>
        </p:txBody>
      </p:sp>
      <p:sp>
        <p:nvSpPr>
          <p:cNvPr id="4" name="Slide Number Placeholder 3"/>
          <p:cNvSpPr>
            <a:spLocks noGrp="1"/>
          </p:cNvSpPr>
          <p:nvPr>
            <p:ph type="sldNum" sz="quarter" idx="5"/>
          </p:nvPr>
        </p:nvSpPr>
        <p:spPr/>
        <p:txBody>
          <a:bodyPr/>
          <a:lstStyle/>
          <a:p>
            <a:fld id="{0862ED8C-5C3F-E64B-B53C-EBA373BF844C}" type="slidenum">
              <a:rPr lang="en-US" smtClean="0"/>
              <a:t>9</a:t>
            </a:fld>
            <a:endParaRPr lang="en-US"/>
          </a:p>
        </p:txBody>
      </p:sp>
    </p:spTree>
    <p:extLst>
      <p:ext uri="{BB962C8B-B14F-4D97-AF65-F5344CB8AC3E}">
        <p14:creationId xmlns:p14="http://schemas.microsoft.com/office/powerpoint/2010/main" val="19307158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a:ea typeface="Calibri"/>
                <a:cs typeface="Calibri"/>
              </a:rPr>
              <a:t>Goal: education</a:t>
            </a:r>
            <a:br>
              <a:rPr lang="en-US" dirty="0">
                <a:latin typeface="Calibri"/>
                <a:ea typeface="Calibri"/>
                <a:cs typeface="Calibri"/>
              </a:rPr>
            </a:br>
            <a:br>
              <a:rPr lang="en-US" dirty="0">
                <a:latin typeface="Calibri"/>
                <a:ea typeface="Calibri"/>
                <a:cs typeface="Calibri"/>
              </a:rPr>
            </a:br>
            <a:r>
              <a:rPr lang="en-US" dirty="0"/>
              <a:t>Example for 1:</a:t>
            </a:r>
            <a:br>
              <a:rPr lang="en-US" dirty="0">
                <a:cs typeface="+mn-lt"/>
              </a:rPr>
            </a:br>
            <a:r>
              <a:rPr lang="en-US" dirty="0"/>
              <a:t>' moral </a:t>
            </a:r>
            <a:r>
              <a:rPr lang="en-US" dirty="0" err="1"/>
              <a:t>licence</a:t>
            </a:r>
            <a:r>
              <a:rPr lang="en-US" dirty="0"/>
              <a:t>'  I am feminist but  …. </a:t>
            </a:r>
            <a:br>
              <a:rPr lang="en-US" dirty="0">
                <a:cs typeface="+mn-lt"/>
              </a:rPr>
            </a:br>
            <a:br>
              <a:rPr lang="en-US" dirty="0">
                <a:latin typeface="Calibri"/>
                <a:ea typeface="Calibri"/>
                <a:cs typeface="Calibri"/>
              </a:rPr>
            </a:br>
            <a:r>
              <a:rPr lang="en-US" dirty="0">
                <a:latin typeface="Calibri"/>
                <a:ea typeface="Calibri"/>
                <a:cs typeface="Calibri"/>
              </a:rPr>
              <a:t>Example for 2: </a:t>
            </a:r>
            <a:br>
              <a:rPr lang="en-US" dirty="0">
                <a:latin typeface="Calibri"/>
                <a:ea typeface="Calibri"/>
                <a:cs typeface="Calibri"/>
              </a:rPr>
            </a:br>
            <a:r>
              <a:rPr lang="en-US" dirty="0"/>
              <a:t>Example: Scientists requiring visas to travel:</a:t>
            </a:r>
          </a:p>
          <a:p>
            <a:pPr marL="457200" indent="-457200">
              <a:buFont typeface="Arial"/>
              <a:buChar char="•"/>
            </a:pPr>
            <a:r>
              <a:rPr lang="en-US" dirty="0"/>
              <a:t>Can miss out on conferences, networking opportunities,</a:t>
            </a:r>
          </a:p>
          <a:p>
            <a:pPr marL="457200" indent="-457200">
              <a:buFont typeface="Arial"/>
              <a:buChar char="•"/>
            </a:pPr>
            <a:r>
              <a:rPr lang="en-US" dirty="0"/>
              <a:t>Which can impact future job/fellowship applications</a:t>
            </a:r>
          </a:p>
        </p:txBody>
      </p:sp>
      <p:sp>
        <p:nvSpPr>
          <p:cNvPr id="4" name="Slide Number Placeholder 3"/>
          <p:cNvSpPr>
            <a:spLocks noGrp="1"/>
          </p:cNvSpPr>
          <p:nvPr>
            <p:ph type="sldNum" sz="quarter" idx="5"/>
          </p:nvPr>
        </p:nvSpPr>
        <p:spPr/>
        <p:txBody>
          <a:bodyPr/>
          <a:lstStyle/>
          <a:p>
            <a:fld id="{0862ED8C-5C3F-E64B-B53C-EBA373BF844C}" type="slidenum">
              <a:rPr lang="en-US" smtClean="0"/>
              <a:t>10</a:t>
            </a:fld>
            <a:endParaRPr lang="en-US"/>
          </a:p>
        </p:txBody>
      </p:sp>
    </p:spTree>
    <p:extLst>
      <p:ext uri="{BB962C8B-B14F-4D97-AF65-F5344CB8AC3E}">
        <p14:creationId xmlns:p14="http://schemas.microsoft.com/office/powerpoint/2010/main" val="1032100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05AC684A-7C76-1E49-9EF1-C590FF718162}" type="datetime1">
              <a:rPr lang="en-IE" smtClean="0"/>
              <a:t>08/10/2025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9A3343-27CB-BC48-A14E-93A720C8750C}" type="slidenum">
              <a:rPr lang="en-US" smtClean="0"/>
              <a:t>‹#›</a:t>
            </a:fld>
            <a:endParaRPr lang="en-US"/>
          </a:p>
        </p:txBody>
      </p:sp>
    </p:spTree>
    <p:extLst>
      <p:ext uri="{BB962C8B-B14F-4D97-AF65-F5344CB8AC3E}">
        <p14:creationId xmlns:p14="http://schemas.microsoft.com/office/powerpoint/2010/main" val="33395347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370939A8-3778-B14C-A136-26ACC0625588}" type="datetime1">
              <a:rPr lang="en-IE" smtClean="0"/>
              <a:t>08/10/2025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9A3343-27CB-BC48-A14E-93A720C8750C}" type="slidenum">
              <a:rPr lang="en-US" smtClean="0"/>
              <a:t>‹#›</a:t>
            </a:fld>
            <a:endParaRPr lang="en-US"/>
          </a:p>
        </p:txBody>
      </p:sp>
    </p:spTree>
    <p:extLst>
      <p:ext uri="{BB962C8B-B14F-4D97-AF65-F5344CB8AC3E}">
        <p14:creationId xmlns:p14="http://schemas.microsoft.com/office/powerpoint/2010/main" val="2974070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F22F050-22F9-5E4A-9D2A-CE3D20FC6EF4}" type="datetime1">
              <a:rPr lang="en-IE" smtClean="0"/>
              <a:t>08/10/2025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9A3343-27CB-BC48-A14E-93A720C8750C}" type="slidenum">
              <a:rPr lang="en-US" smtClean="0"/>
              <a:t>‹#›</a:t>
            </a:fld>
            <a:endParaRPr lang="en-US"/>
          </a:p>
        </p:txBody>
      </p:sp>
    </p:spTree>
    <p:extLst>
      <p:ext uri="{BB962C8B-B14F-4D97-AF65-F5344CB8AC3E}">
        <p14:creationId xmlns:p14="http://schemas.microsoft.com/office/powerpoint/2010/main" val="1075166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650F965B-9D79-9B4A-A356-CE5CE56B79FC}" type="datetime1">
              <a:rPr lang="en-IE" smtClean="0"/>
              <a:t>08/10/2025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9A3343-27CB-BC48-A14E-93A720C8750C}" type="slidenum">
              <a:rPr lang="en-US" smtClean="0"/>
              <a:t>‹#›</a:t>
            </a:fld>
            <a:endParaRPr lang="en-US"/>
          </a:p>
        </p:txBody>
      </p:sp>
    </p:spTree>
    <p:extLst>
      <p:ext uri="{BB962C8B-B14F-4D97-AF65-F5344CB8AC3E}">
        <p14:creationId xmlns:p14="http://schemas.microsoft.com/office/powerpoint/2010/main" val="104717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D2284E4-6349-E541-9C1F-D4DF83F8711A}" type="datetime1">
              <a:rPr lang="en-IE" smtClean="0"/>
              <a:t>08/10/2025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19A3343-27CB-BC48-A14E-93A720C8750C}" type="slidenum">
              <a:rPr lang="en-US" smtClean="0"/>
              <a:t>‹#›</a:t>
            </a:fld>
            <a:endParaRPr lang="en-US"/>
          </a:p>
        </p:txBody>
      </p:sp>
    </p:spTree>
    <p:extLst>
      <p:ext uri="{BB962C8B-B14F-4D97-AF65-F5344CB8AC3E}">
        <p14:creationId xmlns:p14="http://schemas.microsoft.com/office/powerpoint/2010/main" val="1070952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p:txBody>
          <a:bodyPr/>
          <a:lstStyle/>
          <a:p>
            <a:fld id="{CB6047B5-F768-DD48-92AA-B35F6035A77A}" type="datetime1">
              <a:rPr lang="en-IE" smtClean="0"/>
              <a:t>08/10/2025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9A3343-27CB-BC48-A14E-93A720C8750C}" type="slidenum">
              <a:rPr lang="en-US" smtClean="0"/>
              <a:t>‹#›</a:t>
            </a:fld>
            <a:endParaRPr lang="en-US"/>
          </a:p>
        </p:txBody>
      </p:sp>
    </p:spTree>
    <p:extLst>
      <p:ext uri="{BB962C8B-B14F-4D97-AF65-F5344CB8AC3E}">
        <p14:creationId xmlns:p14="http://schemas.microsoft.com/office/powerpoint/2010/main" val="18778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p:txBody>
          <a:bodyPr/>
          <a:lstStyle/>
          <a:p>
            <a:fld id="{8DFAD24D-2E7E-284B-9A2E-7D3F3ED598BC}" type="datetime1">
              <a:rPr lang="en-IE" smtClean="0"/>
              <a:t>08/10/2025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19A3343-27CB-BC48-A14E-93A720C8750C}" type="slidenum">
              <a:rPr lang="en-US" smtClean="0"/>
              <a:t>‹#›</a:t>
            </a:fld>
            <a:endParaRPr lang="en-US"/>
          </a:p>
        </p:txBody>
      </p:sp>
    </p:spTree>
    <p:extLst>
      <p:ext uri="{BB962C8B-B14F-4D97-AF65-F5344CB8AC3E}">
        <p14:creationId xmlns:p14="http://schemas.microsoft.com/office/powerpoint/2010/main" val="1581727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35F86581-1681-E24D-9FA4-95B03F2ED18A}" type="datetime1">
              <a:rPr lang="en-IE" smtClean="0"/>
              <a:t>08/10/2025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19A3343-27CB-BC48-A14E-93A720C8750C}" type="slidenum">
              <a:rPr lang="en-US" smtClean="0"/>
              <a:t>‹#›</a:t>
            </a:fld>
            <a:endParaRPr lang="en-US"/>
          </a:p>
        </p:txBody>
      </p:sp>
    </p:spTree>
    <p:extLst>
      <p:ext uri="{BB962C8B-B14F-4D97-AF65-F5344CB8AC3E}">
        <p14:creationId xmlns:p14="http://schemas.microsoft.com/office/powerpoint/2010/main" val="14891511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CFBA6E-B838-A947-8169-C61EE09DDBC4}" type="datetime1">
              <a:rPr lang="en-IE" smtClean="0"/>
              <a:t>08/10/2025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19A3343-27CB-BC48-A14E-93A720C8750C}" type="slidenum">
              <a:rPr lang="en-US" smtClean="0"/>
              <a:t>‹#›</a:t>
            </a:fld>
            <a:endParaRPr lang="en-US"/>
          </a:p>
        </p:txBody>
      </p:sp>
    </p:spTree>
    <p:extLst>
      <p:ext uri="{BB962C8B-B14F-4D97-AF65-F5344CB8AC3E}">
        <p14:creationId xmlns:p14="http://schemas.microsoft.com/office/powerpoint/2010/main" val="3540862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AF24D391-F9EA-E34A-853B-F50946B52C2E}" type="datetime1">
              <a:rPr lang="en-IE" smtClean="0"/>
              <a:t>08/10/2025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9A3343-27CB-BC48-A14E-93A720C8750C}" type="slidenum">
              <a:rPr lang="en-US" smtClean="0"/>
              <a:t>‹#›</a:t>
            </a:fld>
            <a:endParaRPr lang="en-US"/>
          </a:p>
        </p:txBody>
      </p:sp>
    </p:spTree>
    <p:extLst>
      <p:ext uri="{BB962C8B-B14F-4D97-AF65-F5344CB8AC3E}">
        <p14:creationId xmlns:p14="http://schemas.microsoft.com/office/powerpoint/2010/main" val="3608185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BF0A5E2E-3A5D-3442-95F4-5A9931EAF6CF}" type="datetime1">
              <a:rPr lang="en-IE" smtClean="0"/>
              <a:t>08/10/2025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19A3343-27CB-BC48-A14E-93A720C8750C}" type="slidenum">
              <a:rPr lang="en-US" smtClean="0"/>
              <a:t>‹#›</a:t>
            </a:fld>
            <a:endParaRPr lang="en-US"/>
          </a:p>
        </p:txBody>
      </p:sp>
    </p:spTree>
    <p:extLst>
      <p:ext uri="{BB962C8B-B14F-4D97-AF65-F5344CB8AC3E}">
        <p14:creationId xmlns:p14="http://schemas.microsoft.com/office/powerpoint/2010/main" val="557825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67D219-5958-1644-A826-3A0DF37E2E7E}" type="datetime1">
              <a:rPr lang="en-IE" smtClean="0"/>
              <a:t>08/10/2025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9A3343-27CB-BC48-A14E-93A720C8750C}" type="slidenum">
              <a:rPr lang="en-US" smtClean="0"/>
              <a:t>‹#›</a:t>
            </a:fld>
            <a:endParaRPr lang="en-US"/>
          </a:p>
        </p:txBody>
      </p:sp>
    </p:spTree>
    <p:extLst>
      <p:ext uri="{BB962C8B-B14F-4D97-AF65-F5344CB8AC3E}">
        <p14:creationId xmlns:p14="http://schemas.microsoft.com/office/powerpoint/2010/main" val="20041377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29.png"/><Relationship Id="rId7" Type="http://schemas.openxmlformats.org/officeDocument/2006/relationships/diagramData" Target="../diagrams/data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png"/><Relationship Id="rId11" Type="http://schemas.microsoft.com/office/2007/relationships/diagramDrawing" Target="../diagrams/drawing2.xml"/><Relationship Id="rId5" Type="http://schemas.openxmlformats.org/officeDocument/2006/relationships/image" Target="../media/image31.png"/><Relationship Id="rId10" Type="http://schemas.openxmlformats.org/officeDocument/2006/relationships/diagramColors" Target="../diagrams/colors2.xml"/><Relationship Id="rId4" Type="http://schemas.openxmlformats.org/officeDocument/2006/relationships/image" Target="../media/image30.png"/><Relationship Id="rId9"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hyperlink" Target="mailto:nco24@cam.ac.uk" TargetMode="External"/><Relationship Id="rId2" Type="http://schemas.openxmlformats.org/officeDocument/2006/relationships/hyperlink" Target="mailto:litmany@mpip-mainz.mpg.d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13" Type="http://schemas.microsoft.com/office/2007/relationships/diagramDrawing" Target="../diagrams/drawing1.xml"/><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diagramQuickStyle" Target="../diagrams/quickStyle1.xml"/><Relationship Id="rId5" Type="http://schemas.openxmlformats.org/officeDocument/2006/relationships/image" Target="../media/image18.png"/><Relationship Id="rId10" Type="http://schemas.openxmlformats.org/officeDocument/2006/relationships/diagramLayout" Target="../diagrams/layout1.xml"/><Relationship Id="rId4" Type="http://schemas.openxmlformats.org/officeDocument/2006/relationships/image" Target="../media/image17.png"/><Relationship Id="rId9"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2D96CA4-F888-2FFE-59A1-806C6EF64ACE}"/>
              </a:ext>
            </a:extLst>
          </p:cNvPr>
          <p:cNvSpPr/>
          <p:nvPr/>
        </p:nvSpPr>
        <p:spPr>
          <a:xfrm>
            <a:off x="0" y="0"/>
            <a:ext cx="12192000" cy="4267200"/>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7" name="Picture 13">
            <a:extLst>
              <a:ext uri="{FF2B5EF4-FFF2-40B4-BE49-F238E27FC236}">
                <a16:creationId xmlns:a16="http://schemas.microsoft.com/office/drawing/2014/main" id="{E9A5A9F6-9FD0-2EB6-B226-CD0BDF322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3529" y="921918"/>
            <a:ext cx="1636813" cy="137890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63659F2-B7DC-4BC9-AA56-95968A798145}"/>
              </a:ext>
            </a:extLst>
          </p:cNvPr>
          <p:cNvSpPr txBox="1"/>
          <p:nvPr/>
        </p:nvSpPr>
        <p:spPr>
          <a:xfrm>
            <a:off x="131348" y="107900"/>
            <a:ext cx="11909366" cy="1107996"/>
          </a:xfrm>
          <a:prstGeom prst="rect">
            <a:avLst/>
          </a:prstGeom>
          <a:noFill/>
        </p:spPr>
        <p:txBody>
          <a:bodyPr wrap="square">
            <a:spAutoFit/>
          </a:bodyPr>
          <a:lstStyle/>
          <a:p>
            <a:pPr algn="ctr" rtl="0">
              <a:buNone/>
            </a:pPr>
            <a:r>
              <a:rPr lang="en-IE" sz="2800" b="1" i="0" u="none" strike="noStrike">
                <a:solidFill>
                  <a:schemeClr val="accent1">
                    <a:lumMod val="50000"/>
                  </a:schemeClr>
                </a:solidFill>
                <a:effectLst/>
                <a:latin typeface="Arial" panose="020B0604020202020204" pitchFamily="34" charset="0"/>
              </a:rPr>
              <a:t>Lennard Jones Centre Gender Equality Network Panel Discussion</a:t>
            </a:r>
            <a:endParaRPr lang="en-IE" sz="2800" b="1">
              <a:solidFill>
                <a:schemeClr val="accent1">
                  <a:lumMod val="50000"/>
                </a:schemeClr>
              </a:solidFill>
              <a:effectLst/>
            </a:endParaRPr>
          </a:p>
          <a:p>
            <a:pPr>
              <a:buNone/>
            </a:pPr>
            <a:br>
              <a:rPr lang="en-IE"/>
            </a:br>
            <a:endParaRPr lang="en-US"/>
          </a:p>
        </p:txBody>
      </p:sp>
      <p:sp>
        <p:nvSpPr>
          <p:cNvPr id="8" name="TextBox 7">
            <a:extLst>
              <a:ext uri="{FF2B5EF4-FFF2-40B4-BE49-F238E27FC236}">
                <a16:creationId xmlns:a16="http://schemas.microsoft.com/office/drawing/2014/main" id="{80D859F6-CDFB-D980-07B1-D9A4BEF5EC7B}"/>
              </a:ext>
            </a:extLst>
          </p:cNvPr>
          <p:cNvSpPr txBox="1"/>
          <p:nvPr/>
        </p:nvSpPr>
        <p:spPr>
          <a:xfrm>
            <a:off x="583889" y="731165"/>
            <a:ext cx="10152042" cy="1569660"/>
          </a:xfrm>
          <a:prstGeom prst="rect">
            <a:avLst/>
          </a:prstGeom>
          <a:noFill/>
        </p:spPr>
        <p:txBody>
          <a:bodyPr wrap="square">
            <a:spAutoFit/>
          </a:bodyPr>
          <a:lstStyle/>
          <a:p>
            <a:pPr algn="ctr" rtl="0">
              <a:buNone/>
            </a:pPr>
            <a:r>
              <a:rPr lang="en-IE" sz="3000" b="0" i="0" u="none" strike="noStrike">
                <a:solidFill>
                  <a:schemeClr val="accent1">
                    <a:lumMod val="50000"/>
                  </a:schemeClr>
                </a:solidFill>
                <a:effectLst/>
                <a:latin typeface="Arial" panose="020B0604020202020204" pitchFamily="34" charset="0"/>
              </a:rPr>
              <a:t>The Diversity Challenge in the materials and molecular modelling community</a:t>
            </a:r>
            <a:endParaRPr lang="en-IE" sz="3000" b="0">
              <a:solidFill>
                <a:schemeClr val="accent1">
                  <a:lumMod val="50000"/>
                </a:schemeClr>
              </a:solidFill>
              <a:effectLst/>
            </a:endParaRPr>
          </a:p>
          <a:p>
            <a:pPr>
              <a:buNone/>
            </a:pPr>
            <a:br>
              <a:rPr lang="en-IE"/>
            </a:br>
            <a:endParaRPr lang="en-US"/>
          </a:p>
        </p:txBody>
      </p:sp>
      <p:sp>
        <p:nvSpPr>
          <p:cNvPr id="9" name="TextBox 8">
            <a:extLst>
              <a:ext uri="{FF2B5EF4-FFF2-40B4-BE49-F238E27FC236}">
                <a16:creationId xmlns:a16="http://schemas.microsoft.com/office/drawing/2014/main" id="{881D9CB8-CBA6-7CE4-B49D-E108999CB09F}"/>
              </a:ext>
            </a:extLst>
          </p:cNvPr>
          <p:cNvSpPr txBox="1"/>
          <p:nvPr/>
        </p:nvSpPr>
        <p:spPr>
          <a:xfrm>
            <a:off x="3964507" y="1905771"/>
            <a:ext cx="3746538" cy="492443"/>
          </a:xfrm>
          <a:prstGeom prst="rect">
            <a:avLst/>
          </a:prstGeom>
          <a:noFill/>
        </p:spPr>
        <p:txBody>
          <a:bodyPr wrap="none" rtlCol="0">
            <a:spAutoFit/>
          </a:bodyPr>
          <a:lstStyle/>
          <a:p>
            <a:r>
              <a:rPr lang="en-US" sz="2600">
                <a:solidFill>
                  <a:schemeClr val="accent1">
                    <a:lumMod val="50000"/>
                  </a:schemeClr>
                </a:solidFill>
                <a:latin typeface="Arial" panose="020B0604020202020204" pitchFamily="34" charset="0"/>
                <a:cs typeface="Arial" panose="020B0604020202020204" pitchFamily="34" charset="0"/>
              </a:rPr>
              <a:t>Chair: Christoph Schran</a:t>
            </a:r>
          </a:p>
        </p:txBody>
      </p:sp>
      <p:grpSp>
        <p:nvGrpSpPr>
          <p:cNvPr id="21" name="Group 20">
            <a:extLst>
              <a:ext uri="{FF2B5EF4-FFF2-40B4-BE49-F238E27FC236}">
                <a16:creationId xmlns:a16="http://schemas.microsoft.com/office/drawing/2014/main" id="{22182AF4-EF9C-9EEA-2F8E-B5D5154168BE}"/>
              </a:ext>
            </a:extLst>
          </p:cNvPr>
          <p:cNvGrpSpPr/>
          <p:nvPr/>
        </p:nvGrpSpPr>
        <p:grpSpPr>
          <a:xfrm>
            <a:off x="396644" y="2478790"/>
            <a:ext cx="2411623" cy="4417658"/>
            <a:chOff x="447572" y="2496929"/>
            <a:chExt cx="2411623" cy="4417658"/>
          </a:xfrm>
        </p:grpSpPr>
        <p:pic>
          <p:nvPicPr>
            <p:cNvPr id="1035" name="Picture 11">
              <a:extLst>
                <a:ext uri="{FF2B5EF4-FFF2-40B4-BE49-F238E27FC236}">
                  <a16:creationId xmlns:a16="http://schemas.microsoft.com/office/drawing/2014/main" id="{A64C2B01-9F43-1221-8925-BD51BD19C4D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955" r="16974"/>
            <a:stretch/>
          </p:blipFill>
          <p:spPr bwMode="auto">
            <a:xfrm>
              <a:off x="447572" y="2496929"/>
              <a:ext cx="2411623" cy="34417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ED9BBEB-F2A8-F878-8815-DBBDB3B90D3F}"/>
                </a:ext>
              </a:extLst>
            </p:cNvPr>
            <p:cNvSpPr txBox="1"/>
            <p:nvPr/>
          </p:nvSpPr>
          <p:spPr>
            <a:xfrm>
              <a:off x="494252" y="5898924"/>
              <a:ext cx="2318263" cy="1015663"/>
            </a:xfrm>
            <a:prstGeom prst="rect">
              <a:avLst/>
            </a:prstGeom>
            <a:noFill/>
          </p:spPr>
          <p:txBody>
            <a:bodyPr wrap="none" rtlCol="0">
              <a:spAutoFit/>
            </a:bodyPr>
            <a:lstStyle/>
            <a:p>
              <a:pPr algn="ctr"/>
              <a:r>
                <a:rPr lang="en-US" sz="3000">
                  <a:solidFill>
                    <a:schemeClr val="accent1">
                      <a:lumMod val="50000"/>
                    </a:schemeClr>
                  </a:solidFill>
                  <a:latin typeface="Arial" panose="020B0604020202020204" pitchFamily="34" charset="0"/>
                  <a:cs typeface="Arial" panose="020B0604020202020204" pitchFamily="34" charset="0"/>
                </a:rPr>
                <a:t>Angelos</a:t>
              </a:r>
            </a:p>
            <a:p>
              <a:pPr algn="ctr"/>
              <a:r>
                <a:rPr lang="en-US" sz="3000">
                  <a:solidFill>
                    <a:schemeClr val="accent1">
                      <a:lumMod val="50000"/>
                    </a:schemeClr>
                  </a:solidFill>
                  <a:latin typeface="Arial" panose="020B0604020202020204" pitchFamily="34" charset="0"/>
                  <a:cs typeface="Arial" panose="020B0604020202020204" pitchFamily="34" charset="0"/>
                </a:rPr>
                <a:t> Michaelides</a:t>
              </a:r>
            </a:p>
          </p:txBody>
        </p:sp>
      </p:grpSp>
      <p:grpSp>
        <p:nvGrpSpPr>
          <p:cNvPr id="20" name="Group 19">
            <a:extLst>
              <a:ext uri="{FF2B5EF4-FFF2-40B4-BE49-F238E27FC236}">
                <a16:creationId xmlns:a16="http://schemas.microsoft.com/office/drawing/2014/main" id="{DCB90109-F12D-996E-3F9A-2067A4C284F0}"/>
              </a:ext>
            </a:extLst>
          </p:cNvPr>
          <p:cNvGrpSpPr/>
          <p:nvPr/>
        </p:nvGrpSpPr>
        <p:grpSpPr>
          <a:xfrm>
            <a:off x="3204911" y="2496929"/>
            <a:ext cx="2594246" cy="4399519"/>
            <a:chOff x="3371503" y="2496929"/>
            <a:chExt cx="2594246" cy="4399519"/>
          </a:xfrm>
        </p:grpSpPr>
        <p:pic>
          <p:nvPicPr>
            <p:cNvPr id="1033" name="Picture 9">
              <a:extLst>
                <a:ext uri="{FF2B5EF4-FFF2-40B4-BE49-F238E27FC236}">
                  <a16:creationId xmlns:a16="http://schemas.microsoft.com/office/drawing/2014/main" id="{0BE10E3D-477F-0D92-D025-66967C4129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1503" y="2496929"/>
              <a:ext cx="2594246" cy="34417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67A16DC0-D429-FB85-7ACD-64F3FA362C03}"/>
                </a:ext>
              </a:extLst>
            </p:cNvPr>
            <p:cNvSpPr txBox="1"/>
            <p:nvPr/>
          </p:nvSpPr>
          <p:spPr>
            <a:xfrm>
              <a:off x="4064134" y="5880785"/>
              <a:ext cx="1208985" cy="1015663"/>
            </a:xfrm>
            <a:prstGeom prst="rect">
              <a:avLst/>
            </a:prstGeom>
            <a:noFill/>
          </p:spPr>
          <p:txBody>
            <a:bodyPr wrap="none" rtlCol="0">
              <a:spAutoFit/>
            </a:bodyPr>
            <a:lstStyle/>
            <a:p>
              <a:pPr algn="ctr"/>
              <a:r>
                <a:rPr lang="en-US" sz="3000">
                  <a:solidFill>
                    <a:schemeClr val="accent1">
                      <a:lumMod val="50000"/>
                    </a:schemeClr>
                  </a:solidFill>
                  <a:latin typeface="Arial" panose="020B0604020202020204" pitchFamily="34" charset="0"/>
                  <a:cs typeface="Arial" panose="020B0604020202020204" pitchFamily="34" charset="0"/>
                </a:rPr>
                <a:t>Clare </a:t>
              </a:r>
            </a:p>
            <a:p>
              <a:pPr algn="ctr"/>
              <a:r>
                <a:rPr lang="en-US" sz="3000">
                  <a:solidFill>
                    <a:schemeClr val="accent1">
                      <a:lumMod val="50000"/>
                    </a:schemeClr>
                  </a:solidFill>
                  <a:latin typeface="Arial" panose="020B0604020202020204" pitchFamily="34" charset="0"/>
                  <a:cs typeface="Arial" panose="020B0604020202020204" pitchFamily="34" charset="0"/>
                </a:rPr>
                <a:t>Grey</a:t>
              </a:r>
            </a:p>
          </p:txBody>
        </p:sp>
      </p:grpSp>
      <p:grpSp>
        <p:nvGrpSpPr>
          <p:cNvPr id="19" name="Group 18">
            <a:extLst>
              <a:ext uri="{FF2B5EF4-FFF2-40B4-BE49-F238E27FC236}">
                <a16:creationId xmlns:a16="http://schemas.microsoft.com/office/drawing/2014/main" id="{CCCF2757-F7D4-8F93-E638-81B33D35D8EF}"/>
              </a:ext>
            </a:extLst>
          </p:cNvPr>
          <p:cNvGrpSpPr/>
          <p:nvPr/>
        </p:nvGrpSpPr>
        <p:grpSpPr>
          <a:xfrm>
            <a:off x="6195801" y="2514540"/>
            <a:ext cx="2677098" cy="4400047"/>
            <a:chOff x="6294549" y="2514540"/>
            <a:chExt cx="2677098" cy="4400047"/>
          </a:xfrm>
        </p:grpSpPr>
        <p:pic>
          <p:nvPicPr>
            <p:cNvPr id="1031" name="Picture 7">
              <a:extLst>
                <a:ext uri="{FF2B5EF4-FFF2-40B4-BE49-F238E27FC236}">
                  <a16:creationId xmlns:a16="http://schemas.microsoft.com/office/drawing/2014/main" id="{5A4004B9-DF1E-D367-8512-8A9260636EB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181" r="11035"/>
            <a:stretch/>
          </p:blipFill>
          <p:spPr bwMode="auto">
            <a:xfrm>
              <a:off x="6294549" y="2514540"/>
              <a:ext cx="2677098" cy="34417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25D1F9A-B664-EDFB-34DD-FD4F0E6AC528}"/>
                </a:ext>
              </a:extLst>
            </p:cNvPr>
            <p:cNvSpPr txBox="1"/>
            <p:nvPr/>
          </p:nvSpPr>
          <p:spPr>
            <a:xfrm>
              <a:off x="6613428" y="5898924"/>
              <a:ext cx="2039341" cy="1015663"/>
            </a:xfrm>
            <a:prstGeom prst="rect">
              <a:avLst/>
            </a:prstGeom>
            <a:noFill/>
          </p:spPr>
          <p:txBody>
            <a:bodyPr wrap="none" rtlCol="0">
              <a:spAutoFit/>
            </a:bodyPr>
            <a:lstStyle/>
            <a:p>
              <a:pPr algn="ctr"/>
              <a:r>
                <a:rPr lang="en-US" sz="3000">
                  <a:solidFill>
                    <a:schemeClr val="accent1">
                      <a:lumMod val="50000"/>
                    </a:schemeClr>
                  </a:solidFill>
                  <a:latin typeface="Arial" panose="020B0604020202020204" pitchFamily="34" charset="0"/>
                  <a:cs typeface="Arial" panose="020B0604020202020204" pitchFamily="34" charset="0"/>
                </a:rPr>
                <a:t>Rosana </a:t>
              </a:r>
            </a:p>
            <a:p>
              <a:pPr algn="ctr"/>
              <a:r>
                <a:rPr lang="en-US" sz="3000" err="1">
                  <a:solidFill>
                    <a:schemeClr val="accent1">
                      <a:lumMod val="50000"/>
                    </a:schemeClr>
                  </a:solidFill>
                  <a:latin typeface="Arial" panose="020B0604020202020204" pitchFamily="34" charset="0"/>
                  <a:cs typeface="Arial" panose="020B0604020202020204" pitchFamily="34" charset="0"/>
                </a:rPr>
                <a:t>Collepardo</a:t>
              </a:r>
              <a:endParaRPr lang="en-US" sz="3000">
                <a:solidFill>
                  <a:schemeClr val="accent1">
                    <a:lumMod val="50000"/>
                  </a:schemeClr>
                </a:solidFill>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99321D4E-FB4F-D857-9325-CAC9FAA4BEE3}"/>
              </a:ext>
            </a:extLst>
          </p:cNvPr>
          <p:cNvGrpSpPr/>
          <p:nvPr/>
        </p:nvGrpSpPr>
        <p:grpSpPr>
          <a:xfrm>
            <a:off x="9269543" y="2508360"/>
            <a:ext cx="2525811" cy="4376657"/>
            <a:chOff x="9473026" y="2508360"/>
            <a:chExt cx="2525811" cy="4376657"/>
          </a:xfrm>
        </p:grpSpPr>
        <p:pic>
          <p:nvPicPr>
            <p:cNvPr id="4" name="Picture 4">
              <a:extLst>
                <a:ext uri="{FF2B5EF4-FFF2-40B4-BE49-F238E27FC236}">
                  <a16:creationId xmlns:a16="http://schemas.microsoft.com/office/drawing/2014/main" id="{E8A87955-D1DF-BDE9-7350-58D3C423F5B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876" r="18736"/>
            <a:stretch/>
          </p:blipFill>
          <p:spPr bwMode="auto">
            <a:xfrm>
              <a:off x="9473026" y="2508360"/>
              <a:ext cx="2525811" cy="34417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AF2830C-FDDF-2DD9-AD54-27D29A8C8969}"/>
                </a:ext>
              </a:extLst>
            </p:cNvPr>
            <p:cNvSpPr txBox="1"/>
            <p:nvPr/>
          </p:nvSpPr>
          <p:spPr>
            <a:xfrm>
              <a:off x="9949498" y="5869354"/>
              <a:ext cx="1572866" cy="1015663"/>
            </a:xfrm>
            <a:prstGeom prst="rect">
              <a:avLst/>
            </a:prstGeom>
            <a:noFill/>
          </p:spPr>
          <p:txBody>
            <a:bodyPr wrap="none" rtlCol="0">
              <a:spAutoFit/>
            </a:bodyPr>
            <a:lstStyle/>
            <a:p>
              <a:pPr algn="ctr"/>
              <a:r>
                <a:rPr lang="en-US" sz="3000">
                  <a:solidFill>
                    <a:schemeClr val="accent1">
                      <a:lumMod val="50000"/>
                    </a:schemeClr>
                  </a:solidFill>
                  <a:latin typeface="Arial" panose="020B0604020202020204" pitchFamily="34" charset="0"/>
                  <a:cs typeface="Arial" panose="020B0604020202020204" pitchFamily="34" charset="0"/>
                </a:rPr>
                <a:t>Chris</a:t>
              </a:r>
            </a:p>
            <a:p>
              <a:pPr algn="ctr"/>
              <a:r>
                <a:rPr lang="en-US" sz="3000">
                  <a:solidFill>
                    <a:schemeClr val="accent1">
                      <a:lumMod val="50000"/>
                    </a:schemeClr>
                  </a:solidFill>
                  <a:latin typeface="Arial" panose="020B0604020202020204" pitchFamily="34" charset="0"/>
                  <a:cs typeface="Arial" panose="020B0604020202020204" pitchFamily="34" charset="0"/>
                </a:rPr>
                <a:t> Pickard</a:t>
              </a:r>
            </a:p>
          </p:txBody>
        </p:sp>
      </p:grpSp>
    </p:spTree>
    <p:extLst>
      <p:ext uri="{BB962C8B-B14F-4D97-AF65-F5344CB8AC3E}">
        <p14:creationId xmlns:p14="http://schemas.microsoft.com/office/powerpoint/2010/main" val="764707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48E79C5-1679-5D07-7BC2-676A05259853}"/>
              </a:ext>
            </a:extLst>
          </p:cNvPr>
          <p:cNvSpPr txBox="1"/>
          <p:nvPr/>
        </p:nvSpPr>
        <p:spPr>
          <a:xfrm>
            <a:off x="244939" y="1739425"/>
            <a:ext cx="11535967" cy="4524315"/>
          </a:xfrm>
          <a:prstGeom prst="rect">
            <a:avLst/>
          </a:prstGeom>
          <a:noFill/>
        </p:spPr>
        <p:txBody>
          <a:bodyPr wrap="square" lIns="91440" tIns="45720" rIns="91440" bIns="45720" rtlCol="0" anchor="t">
            <a:spAutoFit/>
          </a:bodyPr>
          <a:lstStyle/>
          <a:p>
            <a:pPr marL="514350" indent="-514350">
              <a:buAutoNum type="arabicPeriod"/>
            </a:pPr>
            <a:r>
              <a:rPr lang="en-US" sz="3600">
                <a:solidFill>
                  <a:schemeClr val="accent1">
                    <a:lumMod val="50000"/>
                  </a:schemeClr>
                </a:solidFill>
                <a:ea typeface="Calibri"/>
                <a:cs typeface="Calibri"/>
              </a:rPr>
              <a:t>People think that their </a:t>
            </a:r>
            <a:r>
              <a:rPr lang="en-US" sz="3600" err="1">
                <a:solidFill>
                  <a:schemeClr val="accent1">
                    <a:lumMod val="50000"/>
                  </a:schemeClr>
                </a:solidFill>
                <a:ea typeface="Calibri"/>
                <a:cs typeface="Calibri"/>
              </a:rPr>
              <a:t>behaviour</a:t>
            </a:r>
            <a:r>
              <a:rPr lang="en-US" sz="3600">
                <a:solidFill>
                  <a:schemeClr val="accent1">
                    <a:lumMod val="50000"/>
                  </a:schemeClr>
                </a:solidFill>
                <a:ea typeface="Calibri"/>
                <a:cs typeface="Calibri"/>
              </a:rPr>
              <a:t> is completely determined by their explicit intentions to be fair.</a:t>
            </a:r>
            <a:endParaRPr lang="en-US">
              <a:solidFill>
                <a:schemeClr val="accent1">
                  <a:lumMod val="50000"/>
                </a:schemeClr>
              </a:solidFill>
            </a:endParaRPr>
          </a:p>
          <a:p>
            <a:pPr marL="514350" indent="-514350">
              <a:buAutoNum type="arabicPeriod"/>
            </a:pPr>
            <a:endParaRPr lang="en-US" sz="3600">
              <a:solidFill>
                <a:schemeClr val="accent1">
                  <a:lumMod val="50000"/>
                </a:schemeClr>
              </a:solidFill>
            </a:endParaRPr>
          </a:p>
          <a:p>
            <a:pPr marL="514350" indent="-514350">
              <a:buAutoNum type="arabicPeriod"/>
            </a:pPr>
            <a:r>
              <a:rPr lang="en-US" sz="3600">
                <a:solidFill>
                  <a:schemeClr val="accent1">
                    <a:lumMod val="50000"/>
                  </a:schemeClr>
                </a:solidFill>
              </a:rPr>
              <a:t>People think that judging merit is straightforward.</a:t>
            </a:r>
            <a:endParaRPr lang="en-US" sz="3600">
              <a:solidFill>
                <a:schemeClr val="accent1">
                  <a:lumMod val="50000"/>
                </a:schemeClr>
              </a:solidFill>
              <a:ea typeface="Calibri"/>
              <a:cs typeface="Calibri"/>
            </a:endParaRPr>
          </a:p>
          <a:p>
            <a:pPr marL="514350" indent="-514350">
              <a:buAutoNum type="arabicPeriod"/>
            </a:pPr>
            <a:endParaRPr lang="en-US" sz="3600">
              <a:solidFill>
                <a:schemeClr val="accent1">
                  <a:lumMod val="50000"/>
                </a:schemeClr>
              </a:solidFill>
              <a:ea typeface="Calibri"/>
              <a:cs typeface="Calibri"/>
            </a:endParaRPr>
          </a:p>
          <a:p>
            <a:pPr marL="514350" indent="-514350">
              <a:buAutoNum type="arabicPeriod"/>
            </a:pPr>
            <a:r>
              <a:rPr lang="en-US" sz="3600">
                <a:solidFill>
                  <a:schemeClr val="accent1">
                    <a:lumMod val="50000"/>
                  </a:schemeClr>
                </a:solidFill>
              </a:rPr>
              <a:t>People do not understand/underestimate/take for granted how success happens.</a:t>
            </a:r>
            <a:endParaRPr lang="en-US" sz="3600">
              <a:solidFill>
                <a:schemeClr val="accent1">
                  <a:lumMod val="50000"/>
                </a:schemeClr>
              </a:solidFill>
              <a:ea typeface="Calibri"/>
              <a:cs typeface="Calibri"/>
            </a:endParaRPr>
          </a:p>
          <a:p>
            <a:endParaRPr lang="en-US" sz="3600">
              <a:solidFill>
                <a:srgbClr val="203864"/>
              </a:solidFill>
              <a:ea typeface="Calibri"/>
              <a:cs typeface="Calibri"/>
            </a:endParaRPr>
          </a:p>
        </p:txBody>
      </p:sp>
      <p:sp>
        <p:nvSpPr>
          <p:cNvPr id="4" name="Rectangle 3">
            <a:extLst>
              <a:ext uri="{FF2B5EF4-FFF2-40B4-BE49-F238E27FC236}">
                <a16:creationId xmlns:a16="http://schemas.microsoft.com/office/drawing/2014/main" id="{10054491-2690-182C-01A2-E203D35F4364}"/>
              </a:ext>
            </a:extLst>
          </p:cNvPr>
          <p:cNvSpPr/>
          <p:nvPr/>
        </p:nvSpPr>
        <p:spPr>
          <a:xfrm>
            <a:off x="-1" y="0"/>
            <a:ext cx="7962899" cy="1325563"/>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917C9DBE-B6BA-C477-1217-0AC5C015A6CD}"/>
              </a:ext>
            </a:extLst>
          </p:cNvPr>
          <p:cNvSpPr txBox="1">
            <a:spLocks/>
          </p:cNvSpPr>
          <p:nvPr/>
        </p:nvSpPr>
        <p:spPr>
          <a:xfrm>
            <a:off x="95954" y="9259"/>
            <a:ext cx="7866945"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sz="3600">
                <a:solidFill>
                  <a:schemeClr val="accent1">
                    <a:lumMod val="50000"/>
                  </a:schemeClr>
                </a:solidFill>
                <a:latin typeface="Arial"/>
                <a:cs typeface="Arial"/>
              </a:rPr>
              <a:t>3 mistakes in judgement people make</a:t>
            </a:r>
            <a:endParaRPr lang="en-US" sz="3600">
              <a:solidFill>
                <a:schemeClr val="accent1">
                  <a:lumMod val="50000"/>
                </a:schemeClr>
              </a:solidFill>
              <a:latin typeface="Calibri Light"/>
              <a:ea typeface="Calibri Light"/>
              <a:cs typeface="Calibri Light"/>
            </a:endParaRPr>
          </a:p>
        </p:txBody>
      </p:sp>
      <p:pic>
        <p:nvPicPr>
          <p:cNvPr id="6" name="Picture 2">
            <a:extLst>
              <a:ext uri="{FF2B5EF4-FFF2-40B4-BE49-F238E27FC236}">
                <a16:creationId xmlns:a16="http://schemas.microsoft.com/office/drawing/2014/main" id="{4A85E397-979D-7BD6-D75E-FCC2DB78C6A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206036" y="2264965"/>
            <a:ext cx="1574870" cy="232806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3">
            <a:extLst>
              <a:ext uri="{FF2B5EF4-FFF2-40B4-BE49-F238E27FC236}">
                <a16:creationId xmlns:a16="http://schemas.microsoft.com/office/drawing/2014/main" id="{6B4773DD-E095-717E-5AEE-870480FA9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1638" y="5693693"/>
            <a:ext cx="1252409" cy="105507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F872BA5-3919-943E-EB3B-0D20334DAC5D}"/>
              </a:ext>
            </a:extLst>
          </p:cNvPr>
          <p:cNvSpPr>
            <a:spLocks noGrp="1"/>
          </p:cNvSpPr>
          <p:nvPr>
            <p:ph type="sldNum" sz="quarter" idx="12"/>
          </p:nvPr>
        </p:nvSpPr>
        <p:spPr/>
        <p:txBody>
          <a:bodyPr/>
          <a:lstStyle/>
          <a:p>
            <a:fld id="{119A3343-27CB-BC48-A14E-93A720C8750C}" type="slidenum">
              <a:rPr lang="en-US" smtClean="0"/>
              <a:t>10</a:t>
            </a:fld>
            <a:endParaRPr lang="en-US"/>
          </a:p>
        </p:txBody>
      </p:sp>
    </p:spTree>
    <p:extLst>
      <p:ext uri="{BB962C8B-B14F-4D97-AF65-F5344CB8AC3E}">
        <p14:creationId xmlns:p14="http://schemas.microsoft.com/office/powerpoint/2010/main" val="389770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30B123-C200-E43C-273F-AA5BDD2E6F4D}"/>
              </a:ext>
            </a:extLst>
          </p:cNvPr>
          <p:cNvSpPr/>
          <p:nvPr/>
        </p:nvSpPr>
        <p:spPr>
          <a:xfrm>
            <a:off x="-1" y="0"/>
            <a:ext cx="8496301" cy="1325563"/>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5E5E30FD-E3E6-E67F-85B2-0777B2E88B37}"/>
              </a:ext>
            </a:extLst>
          </p:cNvPr>
          <p:cNvSpPr txBox="1">
            <a:spLocks/>
          </p:cNvSpPr>
          <p:nvPr/>
        </p:nvSpPr>
        <p:spPr>
          <a:xfrm>
            <a:off x="95954" y="9259"/>
            <a:ext cx="82669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sz="3600">
                <a:solidFill>
                  <a:schemeClr val="accent1">
                    <a:lumMod val="50000"/>
                  </a:schemeClr>
                </a:solidFill>
                <a:latin typeface="Arial"/>
                <a:cs typeface="Arial"/>
              </a:rPr>
              <a:t>"We want the best people"</a:t>
            </a:r>
            <a:endParaRPr lang="en-US" sz="3600">
              <a:solidFill>
                <a:schemeClr val="accent1">
                  <a:lumMod val="50000"/>
                </a:schemeClr>
              </a:solidFill>
            </a:endParaRPr>
          </a:p>
        </p:txBody>
      </p:sp>
      <p:sp>
        <p:nvSpPr>
          <p:cNvPr id="7" name="TextBox 6">
            <a:extLst>
              <a:ext uri="{FF2B5EF4-FFF2-40B4-BE49-F238E27FC236}">
                <a16:creationId xmlns:a16="http://schemas.microsoft.com/office/drawing/2014/main" id="{B775BDEB-89B9-E76A-586D-F6F4212AA92D}"/>
              </a:ext>
            </a:extLst>
          </p:cNvPr>
          <p:cNvSpPr txBox="1"/>
          <p:nvPr/>
        </p:nvSpPr>
        <p:spPr>
          <a:xfrm>
            <a:off x="12482053" y="1327999"/>
            <a:ext cx="7958137" cy="2492990"/>
          </a:xfrm>
          <a:prstGeom prst="rect">
            <a:avLst/>
          </a:prstGeom>
          <a:noFill/>
        </p:spPr>
        <p:txBody>
          <a:bodyPr wrap="square">
            <a:spAutoFit/>
          </a:bodyPr>
          <a:lstStyle/>
          <a:p>
            <a:pPr algn="ctr"/>
            <a:r>
              <a:rPr lang="en-IE" sz="2600">
                <a:solidFill>
                  <a:schemeClr val="accent1">
                    <a:lumMod val="50000"/>
                  </a:schemeClr>
                </a:solidFill>
              </a:rPr>
              <a:t>… reviewers are typically requested to assess applicants’ track records against subjective criteria such as “outstanding”, “excellent”, “high quality”, and their expectations for each level are likely to be associated with their own circumstances, and their judgements influenced by stereotypes they hold …</a:t>
            </a:r>
            <a:endParaRPr lang="en-US" sz="2600">
              <a:solidFill>
                <a:schemeClr val="accent1">
                  <a:lumMod val="50000"/>
                </a:schemeClr>
              </a:solidFill>
            </a:endParaRPr>
          </a:p>
        </p:txBody>
      </p:sp>
      <p:pic>
        <p:nvPicPr>
          <p:cNvPr id="8" name="Picture 7">
            <a:extLst>
              <a:ext uri="{FF2B5EF4-FFF2-40B4-BE49-F238E27FC236}">
                <a16:creationId xmlns:a16="http://schemas.microsoft.com/office/drawing/2014/main" id="{4B8A5A7D-0AE0-0486-2FB8-6D9143AAE165}"/>
              </a:ext>
            </a:extLst>
          </p:cNvPr>
          <p:cNvPicPr>
            <a:picLocks noChangeAspect="1"/>
          </p:cNvPicPr>
          <p:nvPr/>
        </p:nvPicPr>
        <p:blipFill>
          <a:blip r:embed="rId3"/>
          <a:stretch>
            <a:fillRect/>
          </a:stretch>
        </p:blipFill>
        <p:spPr>
          <a:xfrm>
            <a:off x="9194179" y="392535"/>
            <a:ext cx="2431389" cy="3429000"/>
          </a:xfrm>
          <a:prstGeom prst="rect">
            <a:avLst/>
          </a:prstGeom>
        </p:spPr>
      </p:pic>
      <p:sp>
        <p:nvSpPr>
          <p:cNvPr id="9" name="TextBox 8">
            <a:extLst>
              <a:ext uri="{FF2B5EF4-FFF2-40B4-BE49-F238E27FC236}">
                <a16:creationId xmlns:a16="http://schemas.microsoft.com/office/drawing/2014/main" id="{F659D30B-D2BE-EB7C-EC2F-BE3AED61C92C}"/>
              </a:ext>
            </a:extLst>
          </p:cNvPr>
          <p:cNvSpPr txBox="1"/>
          <p:nvPr/>
        </p:nvSpPr>
        <p:spPr>
          <a:xfrm>
            <a:off x="13667421" y="6218054"/>
            <a:ext cx="5586466" cy="646331"/>
          </a:xfrm>
          <a:prstGeom prst="rect">
            <a:avLst/>
          </a:prstGeom>
          <a:noFill/>
        </p:spPr>
        <p:txBody>
          <a:bodyPr wrap="none" lIns="91440" tIns="45720" rIns="91440" bIns="45720" rtlCol="0" anchor="t">
            <a:spAutoFit/>
          </a:bodyPr>
          <a:lstStyle/>
          <a:p>
            <a:r>
              <a:rPr lang="en-US"/>
              <a:t>Mentoring vs sponsorship</a:t>
            </a:r>
          </a:p>
          <a:p>
            <a:r>
              <a:rPr lang="en-US"/>
              <a:t>Provide targeted research funding guidance and support: </a:t>
            </a:r>
          </a:p>
        </p:txBody>
      </p:sp>
      <p:pic>
        <p:nvPicPr>
          <p:cNvPr id="10" name="Picture 13">
            <a:extLst>
              <a:ext uri="{FF2B5EF4-FFF2-40B4-BE49-F238E27FC236}">
                <a16:creationId xmlns:a16="http://schemas.microsoft.com/office/drawing/2014/main" id="{2FAFAB80-DE2B-3C65-1FA3-8E63F59F48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1638" y="5693693"/>
            <a:ext cx="1252409" cy="105507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A1A0BA4-7C96-BD21-3BC7-7AE687B375E9}"/>
              </a:ext>
            </a:extLst>
          </p:cNvPr>
          <p:cNvSpPr txBox="1"/>
          <p:nvPr/>
        </p:nvSpPr>
        <p:spPr>
          <a:xfrm>
            <a:off x="14008028" y="5328361"/>
            <a:ext cx="4919295" cy="492443"/>
          </a:xfrm>
          <a:prstGeom prst="rect">
            <a:avLst/>
          </a:prstGeom>
          <a:noFill/>
        </p:spPr>
        <p:txBody>
          <a:bodyPr wrap="none" rtlCol="0">
            <a:spAutoFit/>
          </a:bodyPr>
          <a:lstStyle/>
          <a:p>
            <a:r>
              <a:rPr lang="en-US" sz="2600"/>
              <a:t>Quotas, targeted fellowships </a:t>
            </a:r>
            <a:r>
              <a:rPr lang="en-US" sz="2600" err="1"/>
              <a:t>etc</a:t>
            </a:r>
            <a:r>
              <a:rPr lang="en-US" sz="2600"/>
              <a:t>…?</a:t>
            </a:r>
          </a:p>
        </p:txBody>
      </p:sp>
      <p:pic>
        <p:nvPicPr>
          <p:cNvPr id="6" name="Picture 5">
            <a:extLst>
              <a:ext uri="{FF2B5EF4-FFF2-40B4-BE49-F238E27FC236}">
                <a16:creationId xmlns:a16="http://schemas.microsoft.com/office/drawing/2014/main" id="{925D76A1-7214-0F66-2221-CB485BB32B88}"/>
              </a:ext>
            </a:extLst>
          </p:cNvPr>
          <p:cNvPicPr>
            <a:picLocks noChangeAspect="1"/>
          </p:cNvPicPr>
          <p:nvPr/>
        </p:nvPicPr>
        <p:blipFill>
          <a:blip r:embed="rId5"/>
          <a:srcRect l="12924" t="2518" r="5927" b="8405"/>
          <a:stretch/>
        </p:blipFill>
        <p:spPr>
          <a:xfrm>
            <a:off x="649099" y="1697190"/>
            <a:ext cx="7195996" cy="3467515"/>
          </a:xfrm>
          <a:prstGeom prst="rect">
            <a:avLst/>
          </a:prstGeom>
        </p:spPr>
      </p:pic>
      <p:sp>
        <p:nvSpPr>
          <p:cNvPr id="14" name="TextBox 13">
            <a:extLst>
              <a:ext uri="{FF2B5EF4-FFF2-40B4-BE49-F238E27FC236}">
                <a16:creationId xmlns:a16="http://schemas.microsoft.com/office/drawing/2014/main" id="{C1CAA510-2445-FCB0-DAA6-EB9ACEA548C4}"/>
              </a:ext>
            </a:extLst>
          </p:cNvPr>
          <p:cNvSpPr txBox="1"/>
          <p:nvPr/>
        </p:nvSpPr>
        <p:spPr>
          <a:xfrm>
            <a:off x="391843" y="5365172"/>
            <a:ext cx="10144957" cy="1477328"/>
          </a:xfrm>
          <a:prstGeom prst="rect">
            <a:avLst/>
          </a:prstGeom>
          <a:noFill/>
        </p:spPr>
        <p:txBody>
          <a:bodyPr wrap="none" lIns="91440" tIns="45720" rIns="91440" bIns="45720" rtlCol="0" anchor="t">
            <a:spAutoFit/>
          </a:bodyPr>
          <a:lstStyle/>
          <a:p>
            <a:pPr marL="285750" indent="-285750">
              <a:buFont typeface="Calibri"/>
              <a:buChar char="-"/>
            </a:pPr>
            <a:r>
              <a:rPr lang="en-US"/>
              <a:t>Mentoring is becoming more available but sponsorship remains a scarce but vital resource</a:t>
            </a:r>
          </a:p>
          <a:p>
            <a:pPr marL="285750" indent="-285750">
              <a:buFont typeface="Calibri"/>
              <a:buChar char="-"/>
            </a:pPr>
            <a:r>
              <a:rPr lang="en-US">
                <a:ea typeface="Calibri"/>
                <a:cs typeface="Calibri"/>
              </a:rPr>
              <a:t>Letter of supports / pipeline of success has a dramatic impact on the application success</a:t>
            </a:r>
          </a:p>
          <a:p>
            <a:pPr marL="285750" indent="-285750">
              <a:buFont typeface="Calibri"/>
              <a:buChar char="-"/>
            </a:pPr>
            <a:r>
              <a:rPr lang="en-US">
                <a:ea typeface="Calibri"/>
                <a:cs typeface="Calibri"/>
              </a:rPr>
              <a:t>Assessing</a:t>
            </a:r>
            <a:r>
              <a:rPr lang="en-US">
                <a:ea typeface="+mn-lt"/>
                <a:cs typeface="+mn-lt"/>
              </a:rPr>
              <a:t> against irrelevant (?) characteristics e.g. confidence, self-promotion, persuasive, competitive ?</a:t>
            </a:r>
            <a:endParaRPr lang="en-US">
              <a:latin typeface="Calibri"/>
              <a:ea typeface="Calibri"/>
              <a:cs typeface="Calibri"/>
            </a:endParaRPr>
          </a:p>
          <a:p>
            <a:pPr marL="285750" indent="-285750">
              <a:buFont typeface="Calibri"/>
              <a:buChar char="-"/>
            </a:pPr>
            <a:endParaRPr lang="en-US">
              <a:latin typeface="Calibri"/>
              <a:ea typeface="Calibri"/>
              <a:cs typeface="Calibri"/>
            </a:endParaRPr>
          </a:p>
          <a:p>
            <a:pPr marL="285750" indent="-285750">
              <a:buFont typeface="Calibri"/>
              <a:buChar char="-"/>
            </a:pPr>
            <a:endParaRPr lang="en-US">
              <a:ea typeface="Calibri"/>
              <a:cs typeface="Calibri"/>
            </a:endParaRPr>
          </a:p>
        </p:txBody>
      </p:sp>
      <p:sp>
        <p:nvSpPr>
          <p:cNvPr id="15" name="TextBox 8">
            <a:extLst>
              <a:ext uri="{FF2B5EF4-FFF2-40B4-BE49-F238E27FC236}">
                <a16:creationId xmlns:a16="http://schemas.microsoft.com/office/drawing/2014/main" id="{F659D30B-D2BE-EB7C-EC2F-BE3AED61C92C}"/>
              </a:ext>
            </a:extLst>
          </p:cNvPr>
          <p:cNvSpPr txBox="1"/>
          <p:nvPr/>
        </p:nvSpPr>
        <p:spPr>
          <a:xfrm>
            <a:off x="8661989" y="4036917"/>
            <a:ext cx="3497817" cy="646331"/>
          </a:xfrm>
          <a:prstGeom prst="rect">
            <a:avLst/>
          </a:prstGeom>
          <a:noFill/>
        </p:spPr>
        <p:txBody>
          <a:bodyPr wrap="none" lIns="91440" tIns="45720" rIns="91440" bIns="45720" rtlCol="0" anchor="t">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11 funding schemes in the UK were</a:t>
            </a:r>
            <a:br>
              <a:rPr lang="en-US"/>
            </a:br>
            <a:r>
              <a:rPr lang="en-US"/>
              <a:t>analyzed</a:t>
            </a:r>
          </a:p>
        </p:txBody>
      </p:sp>
      <p:sp>
        <p:nvSpPr>
          <p:cNvPr id="2" name="Rectangle 1">
            <a:extLst>
              <a:ext uri="{FF2B5EF4-FFF2-40B4-BE49-F238E27FC236}">
                <a16:creationId xmlns:a16="http://schemas.microsoft.com/office/drawing/2014/main" id="{7C188E22-4733-EBBF-9447-AF559A4D6CE0}"/>
              </a:ext>
            </a:extLst>
          </p:cNvPr>
          <p:cNvSpPr/>
          <p:nvPr/>
        </p:nvSpPr>
        <p:spPr>
          <a:xfrm>
            <a:off x="335287" y="1496723"/>
            <a:ext cx="7788330" cy="298434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3A61827B-8C5B-EDDA-2EBF-6511C65CD158}"/>
              </a:ext>
            </a:extLst>
          </p:cNvPr>
          <p:cNvSpPr>
            <a:spLocks noGrp="1"/>
          </p:cNvSpPr>
          <p:nvPr>
            <p:ph type="sldNum" sz="quarter" idx="12"/>
          </p:nvPr>
        </p:nvSpPr>
        <p:spPr/>
        <p:txBody>
          <a:bodyPr/>
          <a:lstStyle/>
          <a:p>
            <a:fld id="{119A3343-27CB-BC48-A14E-93A720C8750C}" type="slidenum">
              <a:rPr lang="en-US" smtClean="0"/>
              <a:t>11</a:t>
            </a:fld>
            <a:endParaRPr lang="en-US"/>
          </a:p>
        </p:txBody>
      </p:sp>
    </p:spTree>
    <p:extLst>
      <p:ext uri="{BB962C8B-B14F-4D97-AF65-F5344CB8AC3E}">
        <p14:creationId xmlns:p14="http://schemas.microsoft.com/office/powerpoint/2010/main" val="2684830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8" name="Picture 4">
            <a:extLst>
              <a:ext uri="{FF2B5EF4-FFF2-40B4-BE49-F238E27FC236}">
                <a16:creationId xmlns:a16="http://schemas.microsoft.com/office/drawing/2014/main" id="{BE6070B0-E759-769D-3A12-266E47294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5800" y="92326"/>
            <a:ext cx="2298700" cy="354330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5">
            <a:extLst>
              <a:ext uri="{FF2B5EF4-FFF2-40B4-BE49-F238E27FC236}">
                <a16:creationId xmlns:a16="http://schemas.microsoft.com/office/drawing/2014/main" id="{01AE856B-A4A9-01BE-65A3-8B789C9B66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182" r="24794"/>
          <a:stretch/>
        </p:blipFill>
        <p:spPr bwMode="auto">
          <a:xfrm>
            <a:off x="10941050" y="3771898"/>
            <a:ext cx="933450" cy="121492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3BD7F8B-26F7-B263-2644-694434379F91}"/>
              </a:ext>
            </a:extLst>
          </p:cNvPr>
          <p:cNvSpPr/>
          <p:nvPr/>
        </p:nvSpPr>
        <p:spPr>
          <a:xfrm>
            <a:off x="-1" y="0"/>
            <a:ext cx="8496301" cy="1325563"/>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E4883924-7DC7-7523-4631-6E78A82F9148}"/>
              </a:ext>
            </a:extLst>
          </p:cNvPr>
          <p:cNvSpPr txBox="1">
            <a:spLocks/>
          </p:cNvSpPr>
          <p:nvPr/>
        </p:nvSpPr>
        <p:spPr>
          <a:xfrm>
            <a:off x="95954" y="9259"/>
            <a:ext cx="82669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sz="3600">
                <a:solidFill>
                  <a:schemeClr val="accent1">
                    <a:lumMod val="50000"/>
                  </a:schemeClr>
                </a:solidFill>
                <a:latin typeface="Arial" panose="020B0604020202020204" pitchFamily="34" charset="0"/>
              </a:rPr>
              <a:t>Networks networks and more networks!</a:t>
            </a:r>
            <a:endParaRPr lang="en-US" sz="3600">
              <a:solidFill>
                <a:schemeClr val="accent1">
                  <a:lumMod val="50000"/>
                </a:schemeClr>
              </a:solidFill>
            </a:endParaRPr>
          </a:p>
        </p:txBody>
      </p:sp>
      <p:pic>
        <p:nvPicPr>
          <p:cNvPr id="12" name="Picture 11">
            <a:extLst>
              <a:ext uri="{FF2B5EF4-FFF2-40B4-BE49-F238E27FC236}">
                <a16:creationId xmlns:a16="http://schemas.microsoft.com/office/drawing/2014/main" id="{860D18C0-5EA8-0DFD-69AC-C3D802183814}"/>
              </a:ext>
            </a:extLst>
          </p:cNvPr>
          <p:cNvPicPr>
            <a:picLocks noChangeAspect="1"/>
          </p:cNvPicPr>
          <p:nvPr/>
        </p:nvPicPr>
        <p:blipFill>
          <a:blip r:embed="rId5"/>
          <a:srcRect l="26536" t="16647" r="34173" b="40150"/>
          <a:stretch/>
        </p:blipFill>
        <p:spPr>
          <a:xfrm>
            <a:off x="527690" y="4899030"/>
            <a:ext cx="2447826" cy="1561115"/>
          </a:xfrm>
          <a:prstGeom prst="ellipse">
            <a:avLst/>
          </a:prstGeom>
          <a:effectLst>
            <a:softEdge rad="127000"/>
          </a:effectLst>
        </p:spPr>
      </p:pic>
      <p:pic>
        <p:nvPicPr>
          <p:cNvPr id="13" name="Picture 12">
            <a:extLst>
              <a:ext uri="{FF2B5EF4-FFF2-40B4-BE49-F238E27FC236}">
                <a16:creationId xmlns:a16="http://schemas.microsoft.com/office/drawing/2014/main" id="{84CC5CAD-F886-59B3-92A0-C00C44EF2C10}"/>
              </a:ext>
            </a:extLst>
          </p:cNvPr>
          <p:cNvPicPr>
            <a:picLocks noChangeAspect="1"/>
          </p:cNvPicPr>
          <p:nvPr/>
        </p:nvPicPr>
        <p:blipFill>
          <a:blip r:embed="rId5"/>
          <a:stretch>
            <a:fillRect/>
          </a:stretch>
        </p:blipFill>
        <p:spPr>
          <a:xfrm>
            <a:off x="5884986" y="4798460"/>
            <a:ext cx="3870554" cy="2244921"/>
          </a:xfrm>
          <a:prstGeom prst="rect">
            <a:avLst/>
          </a:prstGeom>
          <a:effectLst>
            <a:softEdge rad="63500"/>
          </a:effectLst>
        </p:spPr>
      </p:pic>
      <p:sp>
        <p:nvSpPr>
          <p:cNvPr id="14" name="Right Arrow 13">
            <a:extLst>
              <a:ext uri="{FF2B5EF4-FFF2-40B4-BE49-F238E27FC236}">
                <a16:creationId xmlns:a16="http://schemas.microsoft.com/office/drawing/2014/main" id="{D0DB5032-D27A-8F1E-1802-7AD5883B9C60}"/>
              </a:ext>
            </a:extLst>
          </p:cNvPr>
          <p:cNvSpPr/>
          <p:nvPr/>
        </p:nvSpPr>
        <p:spPr>
          <a:xfrm>
            <a:off x="3532376" y="5269088"/>
            <a:ext cx="1924050" cy="668600"/>
          </a:xfrm>
          <a:prstGeom prst="rightArrow">
            <a:avLst/>
          </a:prstGeom>
          <a:solidFill>
            <a:schemeClr val="accent1">
              <a:lumMod val="60000"/>
              <a:lumOff val="40000"/>
            </a:schemeClr>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3">
            <a:extLst>
              <a:ext uri="{FF2B5EF4-FFF2-40B4-BE49-F238E27FC236}">
                <a16:creationId xmlns:a16="http://schemas.microsoft.com/office/drawing/2014/main" id="{D395DB57-2952-1B26-8F4E-4AE3E9F861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1638" y="5693693"/>
            <a:ext cx="1252409" cy="10550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271" name="TextBox 10">
            <a:extLst>
              <a:ext uri="{FF2B5EF4-FFF2-40B4-BE49-F238E27FC236}">
                <a16:creationId xmlns:a16="http://schemas.microsoft.com/office/drawing/2014/main" id="{D175F337-A3B6-FFA6-BF3B-3E579C6FC08D}"/>
              </a:ext>
            </a:extLst>
          </p:cNvPr>
          <p:cNvGraphicFramePr/>
          <p:nvPr>
            <p:extLst>
              <p:ext uri="{D42A27DB-BD31-4B8C-83A1-F6EECF244321}">
                <p14:modId xmlns:p14="http://schemas.microsoft.com/office/powerpoint/2010/main" val="676893065"/>
              </p:ext>
            </p:extLst>
          </p:nvPr>
        </p:nvGraphicFramePr>
        <p:xfrm>
          <a:off x="95954" y="1314592"/>
          <a:ext cx="9270366" cy="316742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7" name="Slide Number Placeholder 16">
            <a:extLst>
              <a:ext uri="{FF2B5EF4-FFF2-40B4-BE49-F238E27FC236}">
                <a16:creationId xmlns:a16="http://schemas.microsoft.com/office/drawing/2014/main" id="{10D734EF-CCFE-DE08-B68B-F4307FFBD490}"/>
              </a:ext>
            </a:extLst>
          </p:cNvPr>
          <p:cNvSpPr>
            <a:spLocks noGrp="1"/>
          </p:cNvSpPr>
          <p:nvPr>
            <p:ph type="sldNum" sz="quarter" idx="12"/>
          </p:nvPr>
        </p:nvSpPr>
        <p:spPr/>
        <p:txBody>
          <a:bodyPr/>
          <a:lstStyle/>
          <a:p>
            <a:fld id="{119A3343-27CB-BC48-A14E-93A720C8750C}" type="slidenum">
              <a:rPr lang="en-US" smtClean="0"/>
              <a:t>12</a:t>
            </a:fld>
            <a:endParaRPr lang="en-US"/>
          </a:p>
        </p:txBody>
      </p:sp>
    </p:spTree>
    <p:extLst>
      <p:ext uri="{BB962C8B-B14F-4D97-AF65-F5344CB8AC3E}">
        <p14:creationId xmlns:p14="http://schemas.microsoft.com/office/powerpoint/2010/main" val="3682251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3B9B395-9B1F-6C50-8539-925260A395B8}"/>
              </a:ext>
            </a:extLst>
          </p:cNvPr>
          <p:cNvSpPr/>
          <p:nvPr/>
        </p:nvSpPr>
        <p:spPr>
          <a:xfrm>
            <a:off x="18101" y="0"/>
            <a:ext cx="5873087" cy="1333584"/>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1F108DAB-59BE-8381-49E8-956B191B2A56}"/>
              </a:ext>
            </a:extLst>
          </p:cNvPr>
          <p:cNvSpPr txBox="1">
            <a:spLocks/>
          </p:cNvSpPr>
          <p:nvPr/>
        </p:nvSpPr>
        <p:spPr>
          <a:xfrm>
            <a:off x="40029" y="2269"/>
            <a:ext cx="62194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sz="3600">
                <a:solidFill>
                  <a:schemeClr val="accent1">
                    <a:lumMod val="50000"/>
                  </a:schemeClr>
                </a:solidFill>
                <a:latin typeface="Arial"/>
                <a:cs typeface="Arial"/>
              </a:rPr>
              <a:t>Are quotas a good idea?</a:t>
            </a:r>
          </a:p>
        </p:txBody>
      </p:sp>
      <p:sp>
        <p:nvSpPr>
          <p:cNvPr id="8" name="TextBox 7">
            <a:extLst>
              <a:ext uri="{FF2B5EF4-FFF2-40B4-BE49-F238E27FC236}">
                <a16:creationId xmlns:a16="http://schemas.microsoft.com/office/drawing/2014/main" id="{C452DBFB-C3DA-A8CE-9794-C6213A5E8714}"/>
              </a:ext>
            </a:extLst>
          </p:cNvPr>
          <p:cNvSpPr txBox="1"/>
          <p:nvPr/>
        </p:nvSpPr>
        <p:spPr>
          <a:xfrm>
            <a:off x="4854429" y="5567390"/>
            <a:ext cx="6175346" cy="1246495"/>
          </a:xfrm>
          <a:prstGeom prst="rect">
            <a:avLst/>
          </a:prstGeom>
          <a:noFill/>
        </p:spPr>
        <p:txBody>
          <a:bodyPr wrap="square" lIns="91440" tIns="45720" rIns="91440" bIns="45720" rtlCol="0" anchor="t">
            <a:spAutoFit/>
          </a:bodyPr>
          <a:lstStyle/>
          <a:p>
            <a:pPr marL="457200" algn="ctr">
              <a:spcAft>
                <a:spcPts val="1200"/>
              </a:spcAft>
            </a:pPr>
            <a:r>
              <a:rPr lang="en-IE" sz="2500">
                <a:solidFill>
                  <a:schemeClr val="accent1">
                    <a:lumMod val="50000"/>
                  </a:schemeClr>
                </a:solidFill>
                <a:latin typeface="Arial"/>
                <a:cs typeface="Arial"/>
              </a:rPr>
              <a:t>Quotas in committees do not improve balance outcomes and create additional burden</a:t>
            </a:r>
            <a:endParaRPr lang="en-US" sz="2500">
              <a:solidFill>
                <a:schemeClr val="accent1">
                  <a:lumMod val="50000"/>
                </a:schemeClr>
              </a:solidFill>
            </a:endParaRPr>
          </a:p>
        </p:txBody>
      </p:sp>
      <p:pic>
        <p:nvPicPr>
          <p:cNvPr id="2" name="Picture 1" descr="A black text on a white background&#10;&#10;AI-generated content may be incorrect.">
            <a:extLst>
              <a:ext uri="{FF2B5EF4-FFF2-40B4-BE49-F238E27FC236}">
                <a16:creationId xmlns:a16="http://schemas.microsoft.com/office/drawing/2014/main" id="{6AA74BE3-E7A6-FFFA-0AF5-F646AB7BEF9F}"/>
              </a:ext>
            </a:extLst>
          </p:cNvPr>
          <p:cNvPicPr>
            <a:picLocks noChangeAspect="1"/>
          </p:cNvPicPr>
          <p:nvPr/>
        </p:nvPicPr>
        <p:blipFill>
          <a:blip r:embed="rId3"/>
          <a:srcRect l="-81" t="28636" r="-93" b="-407"/>
          <a:stretch/>
        </p:blipFill>
        <p:spPr>
          <a:xfrm>
            <a:off x="42868" y="1711380"/>
            <a:ext cx="7507242" cy="1235690"/>
          </a:xfrm>
          <a:prstGeom prst="rect">
            <a:avLst/>
          </a:prstGeom>
        </p:spPr>
      </p:pic>
      <p:pic>
        <p:nvPicPr>
          <p:cNvPr id="3" name="Picture 2" descr="A close up of a text&#10;&#10;AI-generated content may be incorrect.">
            <a:extLst>
              <a:ext uri="{FF2B5EF4-FFF2-40B4-BE49-F238E27FC236}">
                <a16:creationId xmlns:a16="http://schemas.microsoft.com/office/drawing/2014/main" id="{1E96C3B6-6100-C89A-CB9C-55170C0BC528}"/>
              </a:ext>
            </a:extLst>
          </p:cNvPr>
          <p:cNvPicPr>
            <a:picLocks noChangeAspect="1"/>
          </p:cNvPicPr>
          <p:nvPr/>
        </p:nvPicPr>
        <p:blipFill>
          <a:blip r:embed="rId4"/>
          <a:stretch>
            <a:fillRect/>
          </a:stretch>
        </p:blipFill>
        <p:spPr>
          <a:xfrm>
            <a:off x="7938476" y="274128"/>
            <a:ext cx="3990975" cy="1276350"/>
          </a:xfrm>
          <a:prstGeom prst="rect">
            <a:avLst/>
          </a:prstGeom>
        </p:spPr>
      </p:pic>
      <p:pic>
        <p:nvPicPr>
          <p:cNvPr id="9" name="Picture 8" descr="A graph with black and green dots&#10;&#10;AI-generated content may be incorrect.">
            <a:extLst>
              <a:ext uri="{FF2B5EF4-FFF2-40B4-BE49-F238E27FC236}">
                <a16:creationId xmlns:a16="http://schemas.microsoft.com/office/drawing/2014/main" id="{8F83E884-B71A-E1BE-30BC-831E61A1B88D}"/>
              </a:ext>
            </a:extLst>
          </p:cNvPr>
          <p:cNvPicPr>
            <a:picLocks noChangeAspect="1"/>
          </p:cNvPicPr>
          <p:nvPr/>
        </p:nvPicPr>
        <p:blipFill>
          <a:blip r:embed="rId5"/>
          <a:stretch>
            <a:fillRect/>
          </a:stretch>
        </p:blipFill>
        <p:spPr>
          <a:xfrm>
            <a:off x="7941928" y="1712227"/>
            <a:ext cx="3704439" cy="3852994"/>
          </a:xfrm>
          <a:prstGeom prst="rect">
            <a:avLst/>
          </a:prstGeom>
        </p:spPr>
      </p:pic>
      <p:sp>
        <p:nvSpPr>
          <p:cNvPr id="11" name="TextBox 10">
            <a:extLst>
              <a:ext uri="{FF2B5EF4-FFF2-40B4-BE49-F238E27FC236}">
                <a16:creationId xmlns:a16="http://schemas.microsoft.com/office/drawing/2014/main" id="{6B393AE9-31CD-222C-2714-A37113520FD3}"/>
              </a:ext>
            </a:extLst>
          </p:cNvPr>
          <p:cNvSpPr txBox="1"/>
          <p:nvPr/>
        </p:nvSpPr>
        <p:spPr>
          <a:xfrm>
            <a:off x="359329" y="3428198"/>
            <a:ext cx="6867435" cy="1631216"/>
          </a:xfrm>
          <a:prstGeom prst="rect">
            <a:avLst/>
          </a:prstGeom>
          <a:noFill/>
        </p:spPr>
        <p:txBody>
          <a:bodyPr wrap="square" lIns="91440" tIns="45720" rIns="91440" bIns="45720" rtlCol="0" anchor="t">
            <a:spAutoFit/>
          </a:bodyPr>
          <a:lstStyle/>
          <a:p>
            <a:pPr marL="457200" algn="ctr">
              <a:spcAft>
                <a:spcPts val="1200"/>
              </a:spcAft>
            </a:pPr>
            <a:r>
              <a:rPr lang="en-IE" sz="2500">
                <a:solidFill>
                  <a:schemeClr val="accent1">
                    <a:lumMod val="50000"/>
                  </a:schemeClr>
                </a:solidFill>
                <a:ea typeface="+mn-lt"/>
                <a:cs typeface="+mn-lt"/>
              </a:rPr>
              <a:t>So far, women make up a disheartening 19% of the ERC’s 3,500 grantees and account for just 25% of the nearly 35,000 applications received by the ERC to date;</a:t>
            </a:r>
            <a:endParaRPr lang="en-IE" sz="2500">
              <a:solidFill>
                <a:schemeClr val="accent1">
                  <a:lumMod val="50000"/>
                </a:schemeClr>
              </a:solidFill>
              <a:ea typeface="Calibri"/>
              <a:cs typeface="Calibri"/>
            </a:endParaRPr>
          </a:p>
        </p:txBody>
      </p:sp>
      <p:sp>
        <p:nvSpPr>
          <p:cNvPr id="12" name="TextBox 11">
            <a:extLst>
              <a:ext uri="{FF2B5EF4-FFF2-40B4-BE49-F238E27FC236}">
                <a16:creationId xmlns:a16="http://schemas.microsoft.com/office/drawing/2014/main" id="{203FB34F-3A88-6EAF-2469-B00D3BE8F070}"/>
              </a:ext>
            </a:extLst>
          </p:cNvPr>
          <p:cNvSpPr txBox="1"/>
          <p:nvPr/>
        </p:nvSpPr>
        <p:spPr>
          <a:xfrm>
            <a:off x="87293" y="6444553"/>
            <a:ext cx="6172200" cy="369332"/>
          </a:xfrm>
          <a:prstGeom prst="rect">
            <a:avLst/>
          </a:prstGeom>
          <a:noFill/>
        </p:spPr>
        <p:txBody>
          <a:bodyPr wrap="square">
            <a:spAutoFit/>
          </a:bodyPr>
          <a:lstStyle/>
          <a:p>
            <a:r>
              <a:rPr lang="en-US">
                <a:solidFill>
                  <a:schemeClr val="accent1">
                    <a:lumMod val="50000"/>
                  </a:schemeClr>
                </a:solidFill>
              </a:rPr>
              <a:t>Nature, vol. 495, page39 (2013)</a:t>
            </a:r>
          </a:p>
        </p:txBody>
      </p:sp>
      <p:sp>
        <p:nvSpPr>
          <p:cNvPr id="13" name="Slide Number Placeholder 12">
            <a:extLst>
              <a:ext uri="{FF2B5EF4-FFF2-40B4-BE49-F238E27FC236}">
                <a16:creationId xmlns:a16="http://schemas.microsoft.com/office/drawing/2014/main" id="{375628B6-F921-E943-FB9A-EB758DD9D4A1}"/>
              </a:ext>
            </a:extLst>
          </p:cNvPr>
          <p:cNvSpPr>
            <a:spLocks noGrp="1"/>
          </p:cNvSpPr>
          <p:nvPr>
            <p:ph type="sldNum" sz="quarter" idx="12"/>
          </p:nvPr>
        </p:nvSpPr>
        <p:spPr/>
        <p:txBody>
          <a:bodyPr/>
          <a:lstStyle/>
          <a:p>
            <a:fld id="{119A3343-27CB-BC48-A14E-93A720C8750C}" type="slidenum">
              <a:rPr lang="en-US" smtClean="0"/>
              <a:t>13</a:t>
            </a:fld>
            <a:endParaRPr lang="en-US"/>
          </a:p>
        </p:txBody>
      </p:sp>
    </p:spTree>
    <p:extLst>
      <p:ext uri="{BB962C8B-B14F-4D97-AF65-F5344CB8AC3E}">
        <p14:creationId xmlns:p14="http://schemas.microsoft.com/office/powerpoint/2010/main" val="2025348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D44F3F6-9053-CA53-E4CB-08399C1F37F0}"/>
              </a:ext>
            </a:extLst>
          </p:cNvPr>
          <p:cNvSpPr/>
          <p:nvPr/>
        </p:nvSpPr>
        <p:spPr>
          <a:xfrm>
            <a:off x="-1" y="0"/>
            <a:ext cx="7772401" cy="1325563"/>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0C00E01F-9D7A-5E09-EF47-FECF3A0DA2FC}"/>
              </a:ext>
            </a:extLst>
          </p:cNvPr>
          <p:cNvSpPr txBox="1">
            <a:spLocks/>
          </p:cNvSpPr>
          <p:nvPr/>
        </p:nvSpPr>
        <p:spPr>
          <a:xfrm>
            <a:off x="95954" y="9259"/>
            <a:ext cx="807649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sz="3600">
                <a:solidFill>
                  <a:schemeClr val="accent1">
                    <a:lumMod val="50000"/>
                  </a:schemeClr>
                </a:solidFill>
                <a:latin typeface="Arial" panose="020B0604020202020204" pitchFamily="34" charset="0"/>
              </a:rPr>
              <a:t>Are we on track to achieve equality?</a:t>
            </a:r>
            <a:endParaRPr lang="en-US" sz="3600">
              <a:solidFill>
                <a:schemeClr val="accent1">
                  <a:lumMod val="50000"/>
                </a:schemeClr>
              </a:solidFill>
            </a:endParaRPr>
          </a:p>
        </p:txBody>
      </p:sp>
      <p:sp>
        <p:nvSpPr>
          <p:cNvPr id="6" name="TextBox 5">
            <a:extLst>
              <a:ext uri="{FF2B5EF4-FFF2-40B4-BE49-F238E27FC236}">
                <a16:creationId xmlns:a16="http://schemas.microsoft.com/office/drawing/2014/main" id="{8108AA86-3207-397C-5579-C07A07E50310}"/>
              </a:ext>
            </a:extLst>
          </p:cNvPr>
          <p:cNvSpPr txBox="1"/>
          <p:nvPr/>
        </p:nvSpPr>
        <p:spPr>
          <a:xfrm>
            <a:off x="8020050" y="348874"/>
            <a:ext cx="2602700" cy="646331"/>
          </a:xfrm>
          <a:prstGeom prst="rect">
            <a:avLst/>
          </a:prstGeom>
          <a:noFill/>
        </p:spPr>
        <p:txBody>
          <a:bodyPr wrap="none" rtlCol="0">
            <a:spAutoFit/>
          </a:bodyPr>
          <a:lstStyle/>
          <a:p>
            <a:r>
              <a:rPr lang="en-US" sz="3600"/>
              <a:t>Not exactly…</a:t>
            </a:r>
          </a:p>
        </p:txBody>
      </p:sp>
      <p:pic>
        <p:nvPicPr>
          <p:cNvPr id="16394" name="Picture 10">
            <a:extLst>
              <a:ext uri="{FF2B5EF4-FFF2-40B4-BE49-F238E27FC236}">
                <a16:creationId xmlns:a16="http://schemas.microsoft.com/office/drawing/2014/main" id="{1492C0F2-F3A4-8BD6-5DE5-588A4CA3C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903" y="1507524"/>
            <a:ext cx="5112677" cy="535047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FF385769-69CC-D08A-9A2E-A38AAC9822CB}"/>
              </a:ext>
            </a:extLst>
          </p:cNvPr>
          <p:cNvSpPr/>
          <p:nvPr/>
        </p:nvSpPr>
        <p:spPr>
          <a:xfrm>
            <a:off x="783771" y="4687556"/>
            <a:ext cx="4501662" cy="90435"/>
          </a:xfrm>
          <a:prstGeom prst="rect">
            <a:avLst/>
          </a:prstGeom>
          <a:solidFill>
            <a:schemeClr val="accent1">
              <a:lumMod val="75000"/>
              <a:alpha val="55567"/>
            </a:schemeClr>
          </a:solidFill>
          <a:ln>
            <a:solidFill>
              <a:schemeClr val="accent1">
                <a:shade val="1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31C8711-BE60-9793-FD89-42CB29690B68}"/>
              </a:ext>
            </a:extLst>
          </p:cNvPr>
          <p:cNvSpPr/>
          <p:nvPr/>
        </p:nvSpPr>
        <p:spPr>
          <a:xfrm>
            <a:off x="783771" y="6251748"/>
            <a:ext cx="4501662" cy="90435"/>
          </a:xfrm>
          <a:prstGeom prst="rect">
            <a:avLst/>
          </a:prstGeom>
          <a:solidFill>
            <a:schemeClr val="accent1">
              <a:lumMod val="75000"/>
              <a:alpha val="55567"/>
            </a:schemeClr>
          </a:solidFill>
          <a:ln>
            <a:solidFill>
              <a:schemeClr val="accent1">
                <a:shade val="1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A01B681-1756-D79D-0D0C-897D9A9D038F}"/>
              </a:ext>
            </a:extLst>
          </p:cNvPr>
          <p:cNvPicPr>
            <a:picLocks noChangeAspect="1"/>
          </p:cNvPicPr>
          <p:nvPr/>
        </p:nvPicPr>
        <p:blipFill>
          <a:blip r:embed="rId4"/>
          <a:stretch>
            <a:fillRect/>
          </a:stretch>
        </p:blipFill>
        <p:spPr>
          <a:xfrm>
            <a:off x="5559580" y="1507524"/>
            <a:ext cx="6108700" cy="1600200"/>
          </a:xfrm>
          <a:prstGeom prst="rect">
            <a:avLst/>
          </a:prstGeom>
        </p:spPr>
      </p:pic>
      <p:sp>
        <p:nvSpPr>
          <p:cNvPr id="14" name="TextBox 13">
            <a:extLst>
              <a:ext uri="{FF2B5EF4-FFF2-40B4-BE49-F238E27FC236}">
                <a16:creationId xmlns:a16="http://schemas.microsoft.com/office/drawing/2014/main" id="{83B042B6-C276-F184-BC33-942D1D0AE4B9}"/>
              </a:ext>
            </a:extLst>
          </p:cNvPr>
          <p:cNvSpPr txBox="1"/>
          <p:nvPr/>
        </p:nvSpPr>
        <p:spPr>
          <a:xfrm>
            <a:off x="6002993" y="3684212"/>
            <a:ext cx="5886483" cy="492443"/>
          </a:xfrm>
          <a:prstGeom prst="rect">
            <a:avLst/>
          </a:prstGeom>
          <a:noFill/>
        </p:spPr>
        <p:txBody>
          <a:bodyPr wrap="none" rtlCol="0">
            <a:spAutoFit/>
          </a:bodyPr>
          <a:lstStyle/>
          <a:p>
            <a:r>
              <a:rPr lang="en-US" sz="2600">
                <a:solidFill>
                  <a:schemeClr val="accent1">
                    <a:lumMod val="50000"/>
                  </a:schemeClr>
                </a:solidFill>
              </a:rPr>
              <a:t>What is one piece of advice for future PIs?</a:t>
            </a:r>
          </a:p>
        </p:txBody>
      </p:sp>
      <p:sp>
        <p:nvSpPr>
          <p:cNvPr id="15" name="TextBox 14">
            <a:extLst>
              <a:ext uri="{FF2B5EF4-FFF2-40B4-BE49-F238E27FC236}">
                <a16:creationId xmlns:a16="http://schemas.microsoft.com/office/drawing/2014/main" id="{49952FE2-E5F3-8C5B-B7B9-014715695B52}"/>
              </a:ext>
            </a:extLst>
          </p:cNvPr>
          <p:cNvSpPr txBox="1"/>
          <p:nvPr/>
        </p:nvSpPr>
        <p:spPr>
          <a:xfrm>
            <a:off x="5466173" y="4548107"/>
            <a:ext cx="2332498" cy="369332"/>
          </a:xfrm>
          <a:prstGeom prst="rect">
            <a:avLst/>
          </a:prstGeom>
          <a:noFill/>
        </p:spPr>
        <p:txBody>
          <a:bodyPr wrap="none" rtlCol="0">
            <a:spAutoFit/>
          </a:bodyPr>
          <a:lstStyle/>
          <a:p>
            <a:r>
              <a:rPr lang="en-US">
                <a:solidFill>
                  <a:schemeClr val="accent1">
                    <a:lumMod val="50000"/>
                  </a:schemeClr>
                </a:solidFill>
              </a:rPr>
              <a:t>Chemistry: 50-75 years</a:t>
            </a:r>
          </a:p>
        </p:txBody>
      </p:sp>
      <p:sp>
        <p:nvSpPr>
          <p:cNvPr id="16" name="TextBox 15">
            <a:extLst>
              <a:ext uri="{FF2B5EF4-FFF2-40B4-BE49-F238E27FC236}">
                <a16:creationId xmlns:a16="http://schemas.microsoft.com/office/drawing/2014/main" id="{7995C0EB-A5AD-1C5D-441A-A723D1927E75}"/>
              </a:ext>
            </a:extLst>
          </p:cNvPr>
          <p:cNvSpPr txBox="1"/>
          <p:nvPr/>
        </p:nvSpPr>
        <p:spPr>
          <a:xfrm>
            <a:off x="5354628" y="6112299"/>
            <a:ext cx="3347648" cy="369332"/>
          </a:xfrm>
          <a:prstGeom prst="rect">
            <a:avLst/>
          </a:prstGeom>
          <a:noFill/>
        </p:spPr>
        <p:txBody>
          <a:bodyPr wrap="none" rtlCol="0">
            <a:spAutoFit/>
          </a:bodyPr>
          <a:lstStyle/>
          <a:p>
            <a:r>
              <a:rPr lang="en-US">
                <a:solidFill>
                  <a:schemeClr val="accent1">
                    <a:lumMod val="50000"/>
                  </a:schemeClr>
                </a:solidFill>
              </a:rPr>
              <a:t>Physics: off the scale.. &gt; 100 years</a:t>
            </a:r>
          </a:p>
        </p:txBody>
      </p:sp>
      <p:sp>
        <p:nvSpPr>
          <p:cNvPr id="19" name="TextBox 18">
            <a:extLst>
              <a:ext uri="{FF2B5EF4-FFF2-40B4-BE49-F238E27FC236}">
                <a16:creationId xmlns:a16="http://schemas.microsoft.com/office/drawing/2014/main" id="{B547ADB7-114A-1761-7DDC-B54E86B7CB0F}"/>
              </a:ext>
            </a:extLst>
          </p:cNvPr>
          <p:cNvSpPr txBox="1"/>
          <p:nvPr/>
        </p:nvSpPr>
        <p:spPr>
          <a:xfrm>
            <a:off x="5354628" y="6539199"/>
            <a:ext cx="6145966" cy="307777"/>
          </a:xfrm>
          <a:prstGeom prst="rect">
            <a:avLst/>
          </a:prstGeom>
          <a:noFill/>
        </p:spPr>
        <p:txBody>
          <a:bodyPr wrap="square">
            <a:spAutoFit/>
          </a:bodyPr>
          <a:lstStyle/>
          <a:p>
            <a:r>
              <a:rPr lang="en-IE" sz="1400"/>
              <a:t>Citation: Holman L, Stuart-Fox D, Hauser CE (2018) </a:t>
            </a:r>
            <a:r>
              <a:rPr lang="en-IE" sz="1400" err="1"/>
              <a:t>PLoS</a:t>
            </a:r>
            <a:r>
              <a:rPr lang="en-IE" sz="1400"/>
              <a:t> Biol 16(4): e2004956</a:t>
            </a:r>
            <a:endParaRPr lang="en-US" sz="1400"/>
          </a:p>
        </p:txBody>
      </p:sp>
      <p:pic>
        <p:nvPicPr>
          <p:cNvPr id="20" name="Picture 13">
            <a:extLst>
              <a:ext uri="{FF2B5EF4-FFF2-40B4-BE49-F238E27FC236}">
                <a16:creationId xmlns:a16="http://schemas.microsoft.com/office/drawing/2014/main" id="{DC482B6B-906D-8A29-471D-E7D1D7F790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1638" y="5513813"/>
            <a:ext cx="1252409" cy="1055072"/>
          </a:xfrm>
          <a:prstGeom prst="rect">
            <a:avLst/>
          </a:prstGeom>
          <a:noFill/>
          <a:extLst>
            <a:ext uri="{909E8E84-426E-40DD-AFC4-6F175D3DCCD1}">
              <a14:hiddenFill xmlns:a14="http://schemas.microsoft.com/office/drawing/2010/main">
                <a:solidFill>
                  <a:srgbClr val="FFFFFF"/>
                </a:solidFill>
              </a14:hiddenFill>
            </a:ext>
          </a:extLst>
        </p:spPr>
      </p:pic>
      <p:sp>
        <p:nvSpPr>
          <p:cNvPr id="21" name="Slide Number Placeholder 20">
            <a:extLst>
              <a:ext uri="{FF2B5EF4-FFF2-40B4-BE49-F238E27FC236}">
                <a16:creationId xmlns:a16="http://schemas.microsoft.com/office/drawing/2014/main" id="{0692AB03-8AC8-BDB4-A2ED-7186DA234265}"/>
              </a:ext>
            </a:extLst>
          </p:cNvPr>
          <p:cNvSpPr>
            <a:spLocks noGrp="1"/>
          </p:cNvSpPr>
          <p:nvPr>
            <p:ph type="sldNum" sz="quarter" idx="12"/>
          </p:nvPr>
        </p:nvSpPr>
        <p:spPr/>
        <p:txBody>
          <a:bodyPr/>
          <a:lstStyle/>
          <a:p>
            <a:fld id="{119A3343-27CB-BC48-A14E-93A720C8750C}" type="slidenum">
              <a:rPr lang="en-US" smtClean="0"/>
              <a:t>14</a:t>
            </a:fld>
            <a:endParaRPr lang="en-US"/>
          </a:p>
        </p:txBody>
      </p:sp>
    </p:spTree>
    <p:extLst>
      <p:ext uri="{BB962C8B-B14F-4D97-AF65-F5344CB8AC3E}">
        <p14:creationId xmlns:p14="http://schemas.microsoft.com/office/powerpoint/2010/main" val="202406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99997A-92CB-3B88-034D-9DFE8A1A21D3}"/>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b="1" kern="1200">
                <a:solidFill>
                  <a:srgbClr val="FFFFFF"/>
                </a:solidFill>
                <a:latin typeface="+mj-lt"/>
                <a:ea typeface="+mj-ea"/>
                <a:cs typeface="+mj-cs"/>
              </a:rPr>
              <a:t>Questions!</a:t>
            </a:r>
          </a:p>
        </p:txBody>
      </p:sp>
      <p:pic>
        <p:nvPicPr>
          <p:cNvPr id="5" name="Picture 4" descr="PowerPoint Questions Slide | Quotes">
            <a:extLst>
              <a:ext uri="{FF2B5EF4-FFF2-40B4-BE49-F238E27FC236}">
                <a16:creationId xmlns:a16="http://schemas.microsoft.com/office/drawing/2014/main" id="{ACA57169-B2C6-B983-93FC-814DF087C07C}"/>
              </a:ext>
            </a:extLst>
          </p:cNvPr>
          <p:cNvPicPr>
            <a:picLocks noChangeAspect="1"/>
          </p:cNvPicPr>
          <p:nvPr/>
        </p:nvPicPr>
        <p:blipFill>
          <a:blip r:embed="rId2"/>
          <a:stretch>
            <a:fillRect/>
          </a:stretch>
        </p:blipFill>
        <p:spPr>
          <a:xfrm>
            <a:off x="4038600" y="1405625"/>
            <a:ext cx="7188199" cy="4043361"/>
          </a:xfrm>
          <a:prstGeom prst="rect">
            <a:avLst/>
          </a:prstGeom>
        </p:spPr>
      </p:pic>
      <p:pic>
        <p:nvPicPr>
          <p:cNvPr id="4" name="Picture 13">
            <a:extLst>
              <a:ext uri="{FF2B5EF4-FFF2-40B4-BE49-F238E27FC236}">
                <a16:creationId xmlns:a16="http://schemas.microsoft.com/office/drawing/2014/main" id="{D46AEA19-4977-8180-2F70-FC2FC74BE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1638" y="5693693"/>
            <a:ext cx="1252409" cy="1055072"/>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A84A063E-A57D-0788-B6CE-D83E9546C081}"/>
              </a:ext>
            </a:extLst>
          </p:cNvPr>
          <p:cNvSpPr>
            <a:spLocks noGrp="1"/>
          </p:cNvSpPr>
          <p:nvPr>
            <p:ph type="sldNum" sz="quarter" idx="12"/>
          </p:nvPr>
        </p:nvSpPr>
        <p:spPr/>
        <p:txBody>
          <a:bodyPr/>
          <a:lstStyle/>
          <a:p>
            <a:fld id="{119A3343-27CB-BC48-A14E-93A720C8750C}" type="slidenum">
              <a:rPr lang="en-US" smtClean="0"/>
              <a:t>15</a:t>
            </a:fld>
            <a:endParaRPr lang="en-US"/>
          </a:p>
        </p:txBody>
      </p:sp>
    </p:spTree>
    <p:extLst>
      <p:ext uri="{BB962C8B-B14F-4D97-AF65-F5344CB8AC3E}">
        <p14:creationId xmlns:p14="http://schemas.microsoft.com/office/powerpoint/2010/main" val="3738338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CB0AC85-D69C-7BC4-C849-A8DC27818360}"/>
            </a:ext>
          </a:extLst>
        </p:cNvPr>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0BD022-C4D0-DC6F-6F1A-3B9778EEBE4C}"/>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b="1">
                <a:solidFill>
                  <a:schemeClr val="accent1">
                    <a:lumMod val="50000"/>
                  </a:schemeClr>
                </a:solidFill>
              </a:rPr>
              <a:t>Thank you!</a:t>
            </a: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570FAE-9E6A-7CED-7051-80022CEF136C}"/>
              </a:ext>
            </a:extLst>
          </p:cNvPr>
          <p:cNvSpPr txBox="1"/>
          <p:nvPr/>
        </p:nvSpPr>
        <p:spPr>
          <a:xfrm>
            <a:off x="640080" y="2872899"/>
            <a:ext cx="4243589" cy="3320668"/>
          </a:xfrm>
          <a:prstGeom prst="rect">
            <a:avLst/>
          </a:prstGeom>
        </p:spPr>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200"/>
              <a:t>Panel members</a:t>
            </a:r>
          </a:p>
          <a:p>
            <a:pPr indent="-228600" defTabSz="914400">
              <a:lnSpc>
                <a:spcPct val="90000"/>
              </a:lnSpc>
              <a:spcAft>
                <a:spcPts val="600"/>
              </a:spcAft>
              <a:buFont typeface="Arial" panose="020B0604020202020204" pitchFamily="34" charset="0"/>
              <a:buChar char="•"/>
            </a:pPr>
            <a:r>
              <a:rPr lang="en-US" sz="2200"/>
              <a:t>Lisa</a:t>
            </a:r>
          </a:p>
          <a:p>
            <a:pPr indent="-228600" defTabSz="914400">
              <a:lnSpc>
                <a:spcPct val="90000"/>
              </a:lnSpc>
              <a:spcAft>
                <a:spcPts val="600"/>
              </a:spcAft>
              <a:buFont typeface="Arial" panose="020B0604020202020204" pitchFamily="34" charset="0"/>
              <a:buChar char="•"/>
            </a:pPr>
            <a:r>
              <a:rPr lang="en-US" sz="2200"/>
              <a:t>You</a:t>
            </a:r>
          </a:p>
        </p:txBody>
      </p:sp>
      <p:pic>
        <p:nvPicPr>
          <p:cNvPr id="6" name="Picture 5" descr="A cartoon of a person in a white coat standing in front of a group of people&#10;&#10;AI-generated content may be incorrect.">
            <a:extLst>
              <a:ext uri="{FF2B5EF4-FFF2-40B4-BE49-F238E27FC236}">
                <a16:creationId xmlns:a16="http://schemas.microsoft.com/office/drawing/2014/main" id="{5A0ADFDC-3DDA-D361-4BF4-5E870361C822}"/>
              </a:ext>
            </a:extLst>
          </p:cNvPr>
          <p:cNvPicPr>
            <a:picLocks noChangeAspect="1"/>
          </p:cNvPicPr>
          <p:nvPr/>
        </p:nvPicPr>
        <p:blipFill>
          <a:blip r:embed="rId2"/>
          <a:srcRect l="38410" t="224" r="-112"/>
          <a:stretch/>
        </p:blipFill>
        <p:spPr>
          <a:xfrm>
            <a:off x="7951763" y="10"/>
            <a:ext cx="4244356" cy="6863369"/>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pic>
        <p:nvPicPr>
          <p:cNvPr id="4" name="Picture 13">
            <a:extLst>
              <a:ext uri="{FF2B5EF4-FFF2-40B4-BE49-F238E27FC236}">
                <a16:creationId xmlns:a16="http://schemas.microsoft.com/office/drawing/2014/main" id="{B8D10115-A212-2711-977B-5D937D9E6E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1638" y="5693693"/>
            <a:ext cx="1252409" cy="10550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qr code on a white background&#10;&#10;AI-generated content may be incorrect.">
            <a:extLst>
              <a:ext uri="{FF2B5EF4-FFF2-40B4-BE49-F238E27FC236}">
                <a16:creationId xmlns:a16="http://schemas.microsoft.com/office/drawing/2014/main" id="{3A91A43D-24B4-20F9-E59C-13AB7BD82459}"/>
              </a:ext>
            </a:extLst>
          </p:cNvPr>
          <p:cNvPicPr>
            <a:picLocks noChangeAspect="1"/>
          </p:cNvPicPr>
          <p:nvPr/>
        </p:nvPicPr>
        <p:blipFill>
          <a:blip r:embed="rId4"/>
          <a:stretch>
            <a:fillRect/>
          </a:stretch>
        </p:blipFill>
        <p:spPr>
          <a:xfrm>
            <a:off x="2766631" y="3407966"/>
            <a:ext cx="3236603" cy="3236603"/>
          </a:xfrm>
          <a:prstGeom prst="rect">
            <a:avLst/>
          </a:prstGeom>
        </p:spPr>
      </p:pic>
      <p:sp>
        <p:nvSpPr>
          <p:cNvPr id="12" name="TextBox 11">
            <a:extLst>
              <a:ext uri="{FF2B5EF4-FFF2-40B4-BE49-F238E27FC236}">
                <a16:creationId xmlns:a16="http://schemas.microsoft.com/office/drawing/2014/main" id="{D7EA3FCB-D6A2-2CE6-5B44-A8F61AC0BBA3}"/>
              </a:ext>
            </a:extLst>
          </p:cNvPr>
          <p:cNvSpPr txBox="1"/>
          <p:nvPr/>
        </p:nvSpPr>
        <p:spPr>
          <a:xfrm>
            <a:off x="2805379" y="6341117"/>
            <a:ext cx="3371629" cy="369332"/>
          </a:xfrm>
          <a:prstGeom prst="rect">
            <a:avLst/>
          </a:prstGeom>
          <a:noFill/>
        </p:spPr>
        <p:txBody>
          <a:bodyPr wrap="none" rtlCol="0">
            <a:spAutoFit/>
          </a:bodyPr>
          <a:lstStyle/>
          <a:p>
            <a:r>
              <a:rPr lang="en-US">
                <a:solidFill>
                  <a:schemeClr val="accent1">
                    <a:lumMod val="50000"/>
                  </a:schemeClr>
                </a:solidFill>
              </a:rPr>
              <a:t>Join the LJC GEN slack workspace!</a:t>
            </a:r>
          </a:p>
        </p:txBody>
      </p:sp>
      <p:sp>
        <p:nvSpPr>
          <p:cNvPr id="14" name="Slide Number Placeholder 13">
            <a:extLst>
              <a:ext uri="{FF2B5EF4-FFF2-40B4-BE49-F238E27FC236}">
                <a16:creationId xmlns:a16="http://schemas.microsoft.com/office/drawing/2014/main" id="{B5E63189-008D-33FF-CAB1-1C9530A13507}"/>
              </a:ext>
            </a:extLst>
          </p:cNvPr>
          <p:cNvSpPr>
            <a:spLocks noGrp="1"/>
          </p:cNvSpPr>
          <p:nvPr>
            <p:ph type="sldNum" sz="quarter" idx="12"/>
          </p:nvPr>
        </p:nvSpPr>
        <p:spPr/>
        <p:txBody>
          <a:bodyPr/>
          <a:lstStyle/>
          <a:p>
            <a:fld id="{119A3343-27CB-BC48-A14E-93A720C8750C}" type="slidenum">
              <a:rPr lang="en-US" smtClean="0"/>
              <a:t>16</a:t>
            </a:fld>
            <a:endParaRPr lang="en-US"/>
          </a:p>
        </p:txBody>
      </p:sp>
    </p:spTree>
    <p:extLst>
      <p:ext uri="{BB962C8B-B14F-4D97-AF65-F5344CB8AC3E}">
        <p14:creationId xmlns:p14="http://schemas.microsoft.com/office/powerpoint/2010/main" val="3721063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1CFB3-061D-4CB2-0758-417F11A1CED2}"/>
              </a:ext>
            </a:extLst>
          </p:cNvPr>
          <p:cNvSpPr>
            <a:spLocks noGrp="1"/>
          </p:cNvSpPr>
          <p:nvPr>
            <p:ph type="title"/>
          </p:nvPr>
        </p:nvSpPr>
        <p:spPr/>
        <p:txBody>
          <a:bodyPr/>
          <a:lstStyle/>
          <a:p>
            <a:r>
              <a:rPr lang="en-US" dirty="0"/>
              <a:t>Disclaimer</a:t>
            </a:r>
          </a:p>
        </p:txBody>
      </p:sp>
      <p:sp>
        <p:nvSpPr>
          <p:cNvPr id="3" name="Content Placeholder 2">
            <a:extLst>
              <a:ext uri="{FF2B5EF4-FFF2-40B4-BE49-F238E27FC236}">
                <a16:creationId xmlns:a16="http://schemas.microsoft.com/office/drawing/2014/main" id="{73DE7B7A-16F2-5FFB-4E98-FE4571C90E1F}"/>
              </a:ext>
            </a:extLst>
          </p:cNvPr>
          <p:cNvSpPr>
            <a:spLocks noGrp="1"/>
          </p:cNvSpPr>
          <p:nvPr>
            <p:ph idx="1"/>
          </p:nvPr>
        </p:nvSpPr>
        <p:spPr/>
        <p:txBody>
          <a:bodyPr/>
          <a:lstStyle/>
          <a:p>
            <a:r>
              <a:rPr lang="en-IE" dirty="0" err="1"/>
              <a:t>i</a:t>
            </a:r>
            <a:r>
              <a:rPr lang="en-IE" dirty="0"/>
              <a:t>) This series of slides was created to stimulate a discussion and part of a panel discussion, so some slides might be missing some context or contain errors.</a:t>
            </a:r>
          </a:p>
          <a:p>
            <a:r>
              <a:rPr lang="en-IE" dirty="0"/>
              <a:t>(ii) The authors were Yair Litman (</a:t>
            </a:r>
            <a:r>
              <a:rPr lang="en-IE" dirty="0">
                <a:hlinkClick r:id="rId2"/>
              </a:rPr>
              <a:t>litmany@mpip-mainz.mpg.de</a:t>
            </a:r>
            <a:r>
              <a:rPr lang="en-IE" dirty="0"/>
              <a:t>) and Niamh O’Neill (</a:t>
            </a:r>
            <a:r>
              <a:rPr lang="en-IE" dirty="0">
                <a:hlinkClick r:id="rId3"/>
              </a:rPr>
              <a:t>nco24@cam.ac.uk</a:t>
            </a:r>
            <a:r>
              <a:rPr lang="en-IE" dirty="0"/>
              <a:t>). Feel free to reach out for further discussion or any questions.</a:t>
            </a:r>
            <a:br>
              <a:rPr lang="en-IE" dirty="0"/>
            </a:br>
            <a:r>
              <a:rPr lang="en-IE" dirty="0"/>
              <a:t>iii) We are very happy and indeed encourage these slides to be shared and built upon to promote further discussion!</a:t>
            </a:r>
          </a:p>
          <a:p>
            <a:endParaRPr lang="en-US" dirty="0"/>
          </a:p>
        </p:txBody>
      </p:sp>
      <p:sp>
        <p:nvSpPr>
          <p:cNvPr id="4" name="Slide Number Placeholder 3">
            <a:extLst>
              <a:ext uri="{FF2B5EF4-FFF2-40B4-BE49-F238E27FC236}">
                <a16:creationId xmlns:a16="http://schemas.microsoft.com/office/drawing/2014/main" id="{52E5CD23-E69E-5BC0-3309-A9073C48F045}"/>
              </a:ext>
            </a:extLst>
          </p:cNvPr>
          <p:cNvSpPr>
            <a:spLocks noGrp="1"/>
          </p:cNvSpPr>
          <p:nvPr>
            <p:ph type="sldNum" sz="quarter" idx="12"/>
          </p:nvPr>
        </p:nvSpPr>
        <p:spPr/>
        <p:txBody>
          <a:bodyPr/>
          <a:lstStyle/>
          <a:p>
            <a:fld id="{119A3343-27CB-BC48-A14E-93A720C8750C}" type="slidenum">
              <a:rPr lang="en-US" smtClean="0"/>
              <a:t>2</a:t>
            </a:fld>
            <a:endParaRPr lang="en-US"/>
          </a:p>
        </p:txBody>
      </p:sp>
    </p:spTree>
    <p:extLst>
      <p:ext uri="{BB962C8B-B14F-4D97-AF65-F5344CB8AC3E}">
        <p14:creationId xmlns:p14="http://schemas.microsoft.com/office/powerpoint/2010/main" val="13720116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03FC694-1ED1-3BFF-98A2-30DA653E0A55}"/>
              </a:ext>
            </a:extLst>
          </p:cNvPr>
          <p:cNvSpPr/>
          <p:nvPr/>
        </p:nvSpPr>
        <p:spPr>
          <a:xfrm>
            <a:off x="0" y="0"/>
            <a:ext cx="7444154" cy="1325563"/>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4F8001-249F-EA91-5361-FDD2303AB380}"/>
              </a:ext>
            </a:extLst>
          </p:cNvPr>
          <p:cNvSpPr>
            <a:spLocks noGrp="1"/>
          </p:cNvSpPr>
          <p:nvPr>
            <p:ph type="title"/>
          </p:nvPr>
        </p:nvSpPr>
        <p:spPr>
          <a:xfrm>
            <a:off x="838200" y="48526"/>
            <a:ext cx="10515600" cy="1325563"/>
          </a:xfrm>
        </p:spPr>
        <p:txBody>
          <a:bodyPr>
            <a:normAutofit/>
          </a:bodyPr>
          <a:lstStyle/>
          <a:p>
            <a:pPr rtl="0"/>
            <a:r>
              <a:rPr lang="en-IE" sz="4000" b="0" i="0" u="none" strike="noStrike">
                <a:solidFill>
                  <a:schemeClr val="accent1">
                    <a:lumMod val="50000"/>
                  </a:schemeClr>
                </a:solidFill>
                <a:effectLst/>
                <a:latin typeface="Arial" panose="020B0604020202020204" pitchFamily="34" charset="0"/>
              </a:rPr>
              <a:t>Pre-discussion agreement</a:t>
            </a:r>
            <a:endParaRPr lang="en-US" sz="4000">
              <a:solidFill>
                <a:schemeClr val="accent1">
                  <a:lumMod val="50000"/>
                </a:schemeClr>
              </a:solidFill>
            </a:endParaRPr>
          </a:p>
        </p:txBody>
      </p:sp>
      <p:sp>
        <p:nvSpPr>
          <p:cNvPr id="3" name="Content Placeholder 2">
            <a:extLst>
              <a:ext uri="{FF2B5EF4-FFF2-40B4-BE49-F238E27FC236}">
                <a16:creationId xmlns:a16="http://schemas.microsoft.com/office/drawing/2014/main" id="{BF1889E7-4338-C37D-CCD0-0CFA74C4D297}"/>
              </a:ext>
            </a:extLst>
          </p:cNvPr>
          <p:cNvSpPr>
            <a:spLocks noGrp="1"/>
          </p:cNvSpPr>
          <p:nvPr>
            <p:ph idx="1"/>
          </p:nvPr>
        </p:nvSpPr>
        <p:spPr>
          <a:xfrm>
            <a:off x="838200" y="1476084"/>
            <a:ext cx="10515600" cy="4351338"/>
          </a:xfrm>
        </p:spPr>
        <p:txBody>
          <a:bodyPr vert="horz" lIns="91440" tIns="45720" rIns="91440" bIns="45720" rtlCol="0" anchor="t">
            <a:normAutofit fontScale="70000" lnSpcReduction="20000"/>
          </a:bodyPr>
          <a:lstStyle/>
          <a:p>
            <a:pPr rtl="0" fontAlgn="base">
              <a:lnSpc>
                <a:spcPct val="120000"/>
              </a:lnSpc>
              <a:buFont typeface="Arial" panose="020B0604020202020204" pitchFamily="34" charset="0"/>
              <a:buChar char="•"/>
            </a:pPr>
            <a:r>
              <a:rPr lang="en-IE" sz="3600" b="0" i="0" u="none" strike="noStrike">
                <a:solidFill>
                  <a:srgbClr val="595959"/>
                </a:solidFill>
                <a:effectLst/>
                <a:latin typeface="Arial"/>
                <a:cs typeface="Arial"/>
              </a:rPr>
              <a:t>The aim is to have a </a:t>
            </a:r>
            <a:r>
              <a:rPr lang="en-IE" sz="3600" b="1" i="0" u="none" strike="noStrike">
                <a:solidFill>
                  <a:srgbClr val="595959"/>
                </a:solidFill>
                <a:effectLst/>
                <a:latin typeface="Arial"/>
                <a:cs typeface="Arial"/>
              </a:rPr>
              <a:t>constructive and positive </a:t>
            </a:r>
            <a:r>
              <a:rPr lang="en-IE" sz="3600" b="0" i="0" u="none" strike="noStrike">
                <a:solidFill>
                  <a:srgbClr val="595959"/>
                </a:solidFill>
                <a:effectLst/>
                <a:latin typeface="Arial"/>
                <a:cs typeface="Arial"/>
              </a:rPr>
              <a:t>discussion. Therefore the </a:t>
            </a:r>
            <a:r>
              <a:rPr lang="en-IE" sz="3600">
                <a:solidFill>
                  <a:srgbClr val="595959"/>
                </a:solidFill>
                <a:latin typeface="Arial"/>
                <a:cs typeface="Arial"/>
              </a:rPr>
              <a:t>panellists</a:t>
            </a:r>
            <a:r>
              <a:rPr lang="en-IE" sz="3600" b="0" i="0" u="none" strike="noStrike">
                <a:solidFill>
                  <a:srgbClr val="595959"/>
                </a:solidFill>
                <a:effectLst/>
                <a:latin typeface="Arial"/>
                <a:cs typeface="Arial"/>
              </a:rPr>
              <a:t> agree to discuss openly and honestly. </a:t>
            </a:r>
            <a:endParaRPr lang="en-US">
              <a:latin typeface="Arial"/>
              <a:cs typeface="Arial"/>
            </a:endParaRPr>
          </a:p>
          <a:p>
            <a:pPr marL="0" indent="0" rtl="0" fontAlgn="base">
              <a:buNone/>
            </a:pPr>
            <a:endParaRPr lang="en-IE" sz="3600" b="0" i="0" u="none" strike="noStrike">
              <a:solidFill>
                <a:srgbClr val="595959"/>
              </a:solidFill>
              <a:effectLst/>
              <a:latin typeface="Arial" panose="020B0604020202020204" pitchFamily="34" charset="0"/>
            </a:endParaRPr>
          </a:p>
          <a:p>
            <a:pPr rtl="0" fontAlgn="base">
              <a:lnSpc>
                <a:spcPct val="120000"/>
              </a:lnSpc>
              <a:buFont typeface="Arial" panose="020B0604020202020204" pitchFamily="34" charset="0"/>
              <a:buChar char="•"/>
            </a:pPr>
            <a:r>
              <a:rPr lang="en-IE" sz="3600" b="0" i="0" u="none" strike="noStrike">
                <a:solidFill>
                  <a:srgbClr val="595959"/>
                </a:solidFill>
                <a:effectLst/>
                <a:latin typeface="Arial"/>
                <a:cs typeface="Arial"/>
              </a:rPr>
              <a:t>The audience (you!) therefore understand that this is a discussion of ideas in real time, and necessarily answers will not be fully polished. We will therefore not hold the </a:t>
            </a:r>
            <a:r>
              <a:rPr lang="en-IE" sz="3600">
                <a:solidFill>
                  <a:srgbClr val="595959"/>
                </a:solidFill>
                <a:latin typeface="Arial"/>
                <a:cs typeface="Arial"/>
              </a:rPr>
              <a:t>panellists</a:t>
            </a:r>
            <a:r>
              <a:rPr lang="en-IE" sz="3600" b="0" i="0" u="none" strike="noStrike">
                <a:solidFill>
                  <a:srgbClr val="595959"/>
                </a:solidFill>
                <a:effectLst/>
                <a:latin typeface="Arial"/>
                <a:cs typeface="Arial"/>
              </a:rPr>
              <a:t> to an unrealistic standard and instead aim to have a constructive discussion.</a:t>
            </a:r>
          </a:p>
          <a:p>
            <a:pPr marL="0" indent="0" rtl="0" fontAlgn="base">
              <a:buNone/>
            </a:pPr>
            <a:endParaRPr lang="en-IE" sz="3600" b="0" i="0" u="none" strike="noStrike">
              <a:solidFill>
                <a:srgbClr val="595959"/>
              </a:solidFill>
              <a:effectLst/>
              <a:latin typeface="Arial" panose="020B0604020202020204" pitchFamily="34" charset="0"/>
            </a:endParaRPr>
          </a:p>
          <a:p>
            <a:pPr rtl="0" fontAlgn="base">
              <a:lnSpc>
                <a:spcPct val="120000"/>
              </a:lnSpc>
              <a:spcAft>
                <a:spcPts val="1200"/>
              </a:spcAft>
              <a:buFont typeface="Arial" panose="020B0604020202020204" pitchFamily="34" charset="0"/>
              <a:buChar char="•"/>
            </a:pPr>
            <a:r>
              <a:rPr lang="en-IE" sz="3600" b="0" i="0" u="none" strike="noStrike">
                <a:solidFill>
                  <a:srgbClr val="595959"/>
                </a:solidFill>
                <a:effectLst/>
                <a:latin typeface="Arial" panose="020B0604020202020204" pitchFamily="34" charset="0"/>
              </a:rPr>
              <a:t>Remember, by attending, everybody is on the same page in wanting to improve the diversity issue in our community!</a:t>
            </a:r>
            <a:endParaRPr lang="en-IE" sz="3600" b="0" i="0" u="none" strike="noStrike">
              <a:solidFill>
                <a:srgbClr val="595959"/>
              </a:solidFill>
              <a:effectLst/>
              <a:latin typeface="Arial" panose="020B0604020202020204" pitchFamily="34" charset="0"/>
              <a:cs typeface="Arial" panose="020B0604020202020204" pitchFamily="34" charset="0"/>
            </a:endParaRPr>
          </a:p>
          <a:p>
            <a:endParaRPr lang="en-US"/>
          </a:p>
        </p:txBody>
      </p:sp>
      <p:pic>
        <p:nvPicPr>
          <p:cNvPr id="4" name="Picture 13">
            <a:extLst>
              <a:ext uri="{FF2B5EF4-FFF2-40B4-BE49-F238E27FC236}">
                <a16:creationId xmlns:a16="http://schemas.microsoft.com/office/drawing/2014/main" id="{D3AF3A93-DF64-AB44-A0D1-9F58B4EB5A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3562" y="5251302"/>
            <a:ext cx="1636813" cy="137890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FC2003BE-FABA-237D-BA54-CD2228C6D340}"/>
              </a:ext>
            </a:extLst>
          </p:cNvPr>
          <p:cNvSpPr>
            <a:spLocks noGrp="1"/>
          </p:cNvSpPr>
          <p:nvPr>
            <p:ph type="sldNum" sz="quarter" idx="12"/>
          </p:nvPr>
        </p:nvSpPr>
        <p:spPr/>
        <p:txBody>
          <a:bodyPr/>
          <a:lstStyle/>
          <a:p>
            <a:fld id="{119A3343-27CB-BC48-A14E-93A720C8750C}" type="slidenum">
              <a:rPr lang="en-US" smtClean="0"/>
              <a:t>3</a:t>
            </a:fld>
            <a:endParaRPr lang="en-US"/>
          </a:p>
        </p:txBody>
      </p:sp>
    </p:spTree>
    <p:extLst>
      <p:ext uri="{BB962C8B-B14F-4D97-AF65-F5344CB8AC3E}">
        <p14:creationId xmlns:p14="http://schemas.microsoft.com/office/powerpoint/2010/main" val="1008907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61080D32-2C63-F7B5-B6C1-FC65EC6D6C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659"/>
          <a:stretch/>
        </p:blipFill>
        <p:spPr bwMode="auto">
          <a:xfrm>
            <a:off x="4764870" y="-7173879"/>
            <a:ext cx="7930167" cy="1379481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F0D718C-2C8D-8949-80E6-5506CDF2B4AD}"/>
              </a:ext>
            </a:extLst>
          </p:cNvPr>
          <p:cNvSpPr txBox="1"/>
          <p:nvPr/>
        </p:nvSpPr>
        <p:spPr>
          <a:xfrm>
            <a:off x="3048918" y="3291155"/>
            <a:ext cx="6097836" cy="369332"/>
          </a:xfrm>
          <a:prstGeom prst="rect">
            <a:avLst/>
          </a:prstGeom>
          <a:noFill/>
        </p:spPr>
        <p:txBody>
          <a:bodyPr wrap="square">
            <a:spAutoFit/>
          </a:bodyPr>
          <a:lstStyle/>
          <a:p>
            <a:r>
              <a:rPr lang="en-IE" b="0">
                <a:effectLst/>
              </a:rPr>
              <a:t> </a:t>
            </a:r>
            <a:endParaRPr lang="en-US"/>
          </a:p>
        </p:txBody>
      </p:sp>
      <p:sp>
        <p:nvSpPr>
          <p:cNvPr id="8" name="Rectangle 7">
            <a:extLst>
              <a:ext uri="{FF2B5EF4-FFF2-40B4-BE49-F238E27FC236}">
                <a16:creationId xmlns:a16="http://schemas.microsoft.com/office/drawing/2014/main" id="{05A11224-D372-E5D0-922D-451188148A3E}"/>
              </a:ext>
            </a:extLst>
          </p:cNvPr>
          <p:cNvSpPr/>
          <p:nvPr/>
        </p:nvSpPr>
        <p:spPr>
          <a:xfrm>
            <a:off x="0" y="0"/>
            <a:ext cx="7444154" cy="1325563"/>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AADE7E8A-43E1-72FD-A04E-BBEA178A95B4}"/>
              </a:ext>
            </a:extLst>
          </p:cNvPr>
          <p:cNvSpPr txBox="1">
            <a:spLocks/>
          </p:cNvSpPr>
          <p:nvPr/>
        </p:nvSpPr>
        <p:spPr>
          <a:xfrm>
            <a:off x="838200" y="485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sz="4000">
                <a:solidFill>
                  <a:schemeClr val="accent1">
                    <a:lumMod val="50000"/>
                  </a:schemeClr>
                </a:solidFill>
                <a:latin typeface="Arial" panose="020B0604020202020204" pitchFamily="34" charset="0"/>
              </a:rPr>
              <a:t>What colour do you see?</a:t>
            </a:r>
            <a:endParaRPr lang="en-US" sz="4000">
              <a:solidFill>
                <a:schemeClr val="accent1">
                  <a:lumMod val="50000"/>
                </a:schemeClr>
              </a:solidFill>
            </a:endParaRPr>
          </a:p>
        </p:txBody>
      </p:sp>
      <p:pic>
        <p:nvPicPr>
          <p:cNvPr id="2052" name="Picture 4">
            <a:extLst>
              <a:ext uri="{FF2B5EF4-FFF2-40B4-BE49-F238E27FC236}">
                <a16:creationId xmlns:a16="http://schemas.microsoft.com/office/drawing/2014/main" id="{E4C6A6C5-1F67-47B4-35F9-D530B3FFF9E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997"/>
          <a:stretch/>
        </p:blipFill>
        <p:spPr bwMode="auto">
          <a:xfrm>
            <a:off x="603434" y="4162712"/>
            <a:ext cx="1434655" cy="24582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A407E834-AC33-033F-B8CE-3FA65DBCCB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997"/>
          <a:stretch/>
        </p:blipFill>
        <p:spPr bwMode="auto">
          <a:xfrm>
            <a:off x="2287422" y="3286697"/>
            <a:ext cx="1945911" cy="33342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33CFFE9D-2B31-B356-795F-D464243C6D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997"/>
          <a:stretch/>
        </p:blipFill>
        <p:spPr bwMode="auto">
          <a:xfrm>
            <a:off x="4478257" y="2311227"/>
            <a:ext cx="2515210" cy="4309705"/>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11">
            <a:extLst>
              <a:ext uri="{FF2B5EF4-FFF2-40B4-BE49-F238E27FC236}">
                <a16:creationId xmlns:a16="http://schemas.microsoft.com/office/drawing/2014/main" id="{C7F6B3C2-5A97-4B2F-F7F9-D8C6F702E6DB}"/>
              </a:ext>
            </a:extLst>
          </p:cNvPr>
          <p:cNvSpPr>
            <a:spLocks noGrp="1"/>
          </p:cNvSpPr>
          <p:nvPr>
            <p:ph type="sldNum" sz="quarter" idx="12"/>
          </p:nvPr>
        </p:nvSpPr>
        <p:spPr/>
        <p:txBody>
          <a:bodyPr/>
          <a:lstStyle/>
          <a:p>
            <a:fld id="{119A3343-27CB-BC48-A14E-93A720C8750C}" type="slidenum">
              <a:rPr lang="en-US" smtClean="0"/>
              <a:t>4</a:t>
            </a:fld>
            <a:endParaRPr lang="en-US"/>
          </a:p>
        </p:txBody>
      </p:sp>
    </p:spTree>
    <p:extLst>
      <p:ext uri="{BB962C8B-B14F-4D97-AF65-F5344CB8AC3E}">
        <p14:creationId xmlns:p14="http://schemas.microsoft.com/office/powerpoint/2010/main" val="589407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82E8FDA3-B658-DE33-3A24-09AC1A089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7462" y="-82876"/>
            <a:ext cx="3501261" cy="262594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7C1C6E3F-A309-0D5E-0584-CFE0B7352A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2998" y="2418029"/>
            <a:ext cx="3404363" cy="255450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83447648-527D-056A-D198-38A3603462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649" r="11155"/>
          <a:stretch/>
        </p:blipFill>
        <p:spPr bwMode="auto">
          <a:xfrm>
            <a:off x="6381197" y="-82876"/>
            <a:ext cx="3122930" cy="2661834"/>
          </a:xfrm>
          <a:prstGeom prst="rect">
            <a:avLst/>
          </a:prstGeom>
          <a:noFill/>
          <a:extLst>
            <a:ext uri="{909E8E84-426E-40DD-AFC4-6F175D3DCCD1}">
              <a14:hiddenFill xmlns:a14="http://schemas.microsoft.com/office/drawing/2010/main">
                <a:solidFill>
                  <a:srgbClr val="FFFFFF"/>
                </a:solidFill>
              </a14:hiddenFill>
            </a:ext>
          </a:extLst>
        </p:spPr>
      </p:pic>
      <p:pic>
        <p:nvPicPr>
          <p:cNvPr id="3081" name="Picture 9">
            <a:extLst>
              <a:ext uri="{FF2B5EF4-FFF2-40B4-BE49-F238E27FC236}">
                <a16:creationId xmlns:a16="http://schemas.microsoft.com/office/drawing/2014/main" id="{66840B4D-8426-1A89-362D-02324379711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169" r="12270"/>
          <a:stretch/>
        </p:blipFill>
        <p:spPr bwMode="auto">
          <a:xfrm>
            <a:off x="3913993" y="4907939"/>
            <a:ext cx="3477901" cy="218676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a:extLst>
              <a:ext uri="{FF2B5EF4-FFF2-40B4-BE49-F238E27FC236}">
                <a16:creationId xmlns:a16="http://schemas.microsoft.com/office/drawing/2014/main" id="{4C4D041F-CAF6-D9AB-0B0A-3235A6C46E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06895" y="-151900"/>
            <a:ext cx="2813734" cy="28137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a:extLst>
              <a:ext uri="{FF2B5EF4-FFF2-40B4-BE49-F238E27FC236}">
                <a16:creationId xmlns:a16="http://schemas.microsoft.com/office/drawing/2014/main" id="{24B57B88-2354-8206-D591-224DD32402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98" y="4957547"/>
            <a:ext cx="3926992" cy="191690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1FB0DBB4-2C8E-FDA6-06FC-F301D3BEFEC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781" r="14359"/>
          <a:stretch/>
        </p:blipFill>
        <p:spPr bwMode="auto">
          <a:xfrm>
            <a:off x="-142384" y="-46775"/>
            <a:ext cx="3817712" cy="257895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E5CED725-DBC8-CFEB-875B-D39E0F10D285}"/>
              </a:ext>
            </a:extLst>
          </p:cNvPr>
          <p:cNvPicPr>
            <a:picLocks noChangeAspect="1"/>
          </p:cNvPicPr>
          <p:nvPr/>
        </p:nvPicPr>
        <p:blipFill>
          <a:blip r:embed="rId10"/>
          <a:stretch>
            <a:fillRect/>
          </a:stretch>
        </p:blipFill>
        <p:spPr>
          <a:xfrm>
            <a:off x="7391893" y="2495523"/>
            <a:ext cx="4828735" cy="2781107"/>
          </a:xfrm>
          <a:prstGeom prst="rect">
            <a:avLst/>
          </a:prstGeom>
        </p:spPr>
      </p:pic>
      <p:sp>
        <p:nvSpPr>
          <p:cNvPr id="6" name="Rounded Rectangle 5">
            <a:extLst>
              <a:ext uri="{FF2B5EF4-FFF2-40B4-BE49-F238E27FC236}">
                <a16:creationId xmlns:a16="http://schemas.microsoft.com/office/drawing/2014/main" id="{54D97544-9E02-DD5F-C19F-B51121B23B16}"/>
              </a:ext>
            </a:extLst>
          </p:cNvPr>
          <p:cNvSpPr/>
          <p:nvPr/>
        </p:nvSpPr>
        <p:spPr>
          <a:xfrm>
            <a:off x="3380755" y="2543523"/>
            <a:ext cx="4004783" cy="2390866"/>
          </a:xfrm>
          <a:prstGeom prst="roundRect">
            <a:avLst>
              <a:gd name="adj" fmla="val 0"/>
            </a:avLst>
          </a:prstGeom>
          <a:solidFill>
            <a:schemeClr val="accent1">
              <a:lumMod val="40000"/>
              <a:lumOff val="60000"/>
            </a:schemeClr>
          </a:solid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accent1">
                  <a:lumMod val="50000"/>
                </a:schemeClr>
              </a:solidFill>
              <a:latin typeface="Arial" panose="020B0604020202020204" pitchFamily="34" charset="0"/>
              <a:cs typeface="Arial" panose="020B0604020202020204" pitchFamily="34" charset="0"/>
            </a:endParaRPr>
          </a:p>
        </p:txBody>
      </p:sp>
      <p:pic>
        <p:nvPicPr>
          <p:cNvPr id="3078" name="Picture 6">
            <a:extLst>
              <a:ext uri="{FF2B5EF4-FFF2-40B4-BE49-F238E27FC236}">
                <a16:creationId xmlns:a16="http://schemas.microsoft.com/office/drawing/2014/main" id="{C2335EE9-E55E-ED44-715C-3B6189B67CF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110" r="11056" b="27849"/>
          <a:stretch/>
        </p:blipFill>
        <p:spPr bwMode="auto">
          <a:xfrm>
            <a:off x="7391894" y="4955595"/>
            <a:ext cx="4828734" cy="21867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3">
            <a:extLst>
              <a:ext uri="{FF2B5EF4-FFF2-40B4-BE49-F238E27FC236}">
                <a16:creationId xmlns:a16="http://schemas.microsoft.com/office/drawing/2014/main" id="{ED84AF73-94D9-E77C-EE76-1FB88B20B4F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82842" y="4105562"/>
            <a:ext cx="788983" cy="66466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9561872-6543-F4CD-AD66-4D51208E4D66}"/>
              </a:ext>
            </a:extLst>
          </p:cNvPr>
          <p:cNvSpPr txBox="1"/>
          <p:nvPr/>
        </p:nvSpPr>
        <p:spPr>
          <a:xfrm>
            <a:off x="3599146" y="2636629"/>
            <a:ext cx="3451074" cy="1708160"/>
          </a:xfrm>
          <a:prstGeom prst="rect">
            <a:avLst/>
          </a:prstGeom>
          <a:noFill/>
        </p:spPr>
        <p:txBody>
          <a:bodyPr wrap="square" rtlCol="0">
            <a:spAutoFit/>
          </a:bodyPr>
          <a:lstStyle/>
          <a:p>
            <a:pPr algn="ctr"/>
            <a:r>
              <a:rPr lang="en-US" sz="3500"/>
              <a:t>What does diversity mean to you?</a:t>
            </a:r>
          </a:p>
        </p:txBody>
      </p:sp>
      <p:sp>
        <p:nvSpPr>
          <p:cNvPr id="2" name="Slide Number Placeholder 1">
            <a:extLst>
              <a:ext uri="{FF2B5EF4-FFF2-40B4-BE49-F238E27FC236}">
                <a16:creationId xmlns:a16="http://schemas.microsoft.com/office/drawing/2014/main" id="{A00DDA89-9621-E924-FF71-155B8F140484}"/>
              </a:ext>
            </a:extLst>
          </p:cNvPr>
          <p:cNvSpPr>
            <a:spLocks noGrp="1"/>
          </p:cNvSpPr>
          <p:nvPr>
            <p:ph type="sldNum" sz="quarter" idx="12"/>
          </p:nvPr>
        </p:nvSpPr>
        <p:spPr/>
        <p:txBody>
          <a:bodyPr/>
          <a:lstStyle/>
          <a:p>
            <a:fld id="{119A3343-27CB-BC48-A14E-93A720C8750C}" type="slidenum">
              <a:rPr lang="en-US" smtClean="0"/>
              <a:t>5</a:t>
            </a:fld>
            <a:endParaRPr lang="en-US"/>
          </a:p>
        </p:txBody>
      </p:sp>
    </p:spTree>
    <p:extLst>
      <p:ext uri="{BB962C8B-B14F-4D97-AF65-F5344CB8AC3E}">
        <p14:creationId xmlns:p14="http://schemas.microsoft.com/office/powerpoint/2010/main" val="771154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887EE-A2EA-D048-4CF9-C7B57745A575}"/>
              </a:ext>
            </a:extLst>
          </p:cNvPr>
          <p:cNvSpPr>
            <a:spLocks noGrp="1"/>
          </p:cNvSpPr>
          <p:nvPr>
            <p:ph type="title"/>
          </p:nvPr>
        </p:nvSpPr>
        <p:spPr/>
        <p:txBody>
          <a:bodyPr/>
          <a:lstStyle/>
          <a:p>
            <a:r>
              <a:rPr lang="en-US"/>
              <a:t>What does the research say?</a:t>
            </a:r>
          </a:p>
        </p:txBody>
      </p:sp>
      <p:pic>
        <p:nvPicPr>
          <p:cNvPr id="4098" name="Picture 2">
            <a:extLst>
              <a:ext uri="{FF2B5EF4-FFF2-40B4-BE49-F238E27FC236}">
                <a16:creationId xmlns:a16="http://schemas.microsoft.com/office/drawing/2014/main" id="{1687F90C-ACCF-8977-D864-CA1E9DD5E20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1907" y="1518516"/>
            <a:ext cx="2638286" cy="39000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F1372B6-85D8-2BB6-8F39-3A6F047C7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952" y="5611545"/>
            <a:ext cx="1259098" cy="1030633"/>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90B7343A-0B1C-0A48-2BCB-ACCC4A4DFE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8388" y="5611544"/>
            <a:ext cx="901805" cy="103063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F3C3DE1D-F3FB-D68E-C93D-C0BDDB56D6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5324" y="2617589"/>
            <a:ext cx="3784769" cy="3875286"/>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a:extLst>
              <a:ext uri="{FF2B5EF4-FFF2-40B4-BE49-F238E27FC236}">
                <a16:creationId xmlns:a16="http://schemas.microsoft.com/office/drawing/2014/main" id="{8651A10D-5FD8-0F60-96EA-EACC96448A1D}"/>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81949" y="1323710"/>
            <a:ext cx="4551518" cy="13255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AD7A4A5-5DE1-E0EB-6FA9-361DE10E213A}"/>
              </a:ext>
            </a:extLst>
          </p:cNvPr>
          <p:cNvSpPr txBox="1"/>
          <p:nvPr/>
        </p:nvSpPr>
        <p:spPr>
          <a:xfrm>
            <a:off x="3847406" y="5300300"/>
            <a:ext cx="4026739" cy="1754326"/>
          </a:xfrm>
          <a:prstGeom prst="rect">
            <a:avLst/>
          </a:prstGeom>
          <a:noFill/>
        </p:spPr>
        <p:txBody>
          <a:bodyPr wrap="square">
            <a:spAutoFit/>
          </a:bodyPr>
          <a:lstStyle/>
          <a:p>
            <a:pPr rtl="0">
              <a:buNone/>
            </a:pPr>
            <a:r>
              <a:rPr lang="en-IE" sz="1800" b="0" i="0" u="none" strike="noStrike">
                <a:solidFill>
                  <a:schemeClr val="accent1">
                    <a:lumMod val="50000"/>
                  </a:schemeClr>
                </a:solidFill>
                <a:effectLst/>
                <a:latin typeface="Arial" panose="020B0604020202020204" pitchFamily="34" charset="0"/>
                <a:cs typeface="Arial" panose="020B0604020202020204" pitchFamily="34" charset="0"/>
              </a:rPr>
              <a:t>Analysis of more than 1 million papers in 24 academic subfields in the United States, United Kingdom, Canada and Australia.</a:t>
            </a:r>
            <a:endParaRPr lang="en-IE" b="0">
              <a:solidFill>
                <a:schemeClr val="accent1">
                  <a:lumMod val="50000"/>
                </a:schemeClr>
              </a:solidFill>
              <a:effectLst/>
              <a:latin typeface="Arial" panose="020B0604020202020204" pitchFamily="34" charset="0"/>
              <a:cs typeface="Arial" panose="020B0604020202020204" pitchFamily="34" charset="0"/>
            </a:endParaRPr>
          </a:p>
          <a:p>
            <a:pPr>
              <a:buNone/>
            </a:pPr>
            <a:br>
              <a:rPr lang="en-IE"/>
            </a:br>
            <a:endParaRPr lang="en-US"/>
          </a:p>
        </p:txBody>
      </p:sp>
      <p:sp>
        <p:nvSpPr>
          <p:cNvPr id="9" name="TextBox 8">
            <a:extLst>
              <a:ext uri="{FF2B5EF4-FFF2-40B4-BE49-F238E27FC236}">
                <a16:creationId xmlns:a16="http://schemas.microsoft.com/office/drawing/2014/main" id="{558CD53B-F1A5-A580-7FFD-9583A633FFEF}"/>
              </a:ext>
            </a:extLst>
          </p:cNvPr>
          <p:cNvSpPr txBox="1"/>
          <p:nvPr/>
        </p:nvSpPr>
        <p:spPr>
          <a:xfrm>
            <a:off x="7729642" y="6492875"/>
            <a:ext cx="3889382" cy="369332"/>
          </a:xfrm>
          <a:prstGeom prst="rect">
            <a:avLst/>
          </a:prstGeom>
          <a:noFill/>
        </p:spPr>
        <p:txBody>
          <a:bodyPr wrap="square">
            <a:spAutoFit/>
          </a:bodyPr>
          <a:lstStyle/>
          <a:p>
            <a:pPr rtl="0">
              <a:buNone/>
            </a:pPr>
            <a:r>
              <a:rPr lang="en-IE" sz="1800" b="0" i="0" u="none" strike="noStrike">
                <a:solidFill>
                  <a:srgbClr val="000000"/>
                </a:solidFill>
                <a:effectLst/>
                <a:latin typeface="Arial" panose="020B0604020202020204" pitchFamily="34" charset="0"/>
              </a:rPr>
              <a:t>Powell, K. </a:t>
            </a:r>
            <a:r>
              <a:rPr lang="en-IE" sz="1800" b="0" i="1" u="none" strike="noStrike">
                <a:solidFill>
                  <a:srgbClr val="000000"/>
                </a:solidFill>
                <a:effectLst/>
                <a:latin typeface="Arial" panose="020B0604020202020204" pitchFamily="34" charset="0"/>
              </a:rPr>
              <a:t>Nature</a:t>
            </a:r>
            <a:r>
              <a:rPr lang="en-IE" sz="1800" b="0" i="0" u="none" strike="noStrike">
                <a:solidFill>
                  <a:srgbClr val="000000"/>
                </a:solidFill>
                <a:effectLst/>
                <a:latin typeface="Arial" panose="020B0604020202020204" pitchFamily="34" charset="0"/>
              </a:rPr>
              <a:t> </a:t>
            </a:r>
            <a:r>
              <a:rPr lang="en-IE" sz="1800" b="1" i="0" u="none" strike="noStrike">
                <a:solidFill>
                  <a:srgbClr val="000000"/>
                </a:solidFill>
                <a:effectLst/>
                <a:latin typeface="Arial" panose="020B0604020202020204" pitchFamily="34" charset="0"/>
              </a:rPr>
              <a:t>558</a:t>
            </a:r>
            <a:r>
              <a:rPr lang="en-IE" sz="1800" b="0" i="0" u="none" strike="noStrike">
                <a:solidFill>
                  <a:srgbClr val="000000"/>
                </a:solidFill>
                <a:effectLst/>
                <a:latin typeface="Arial" panose="020B0604020202020204" pitchFamily="34" charset="0"/>
              </a:rPr>
              <a:t>, 19-22 (2018)</a:t>
            </a:r>
            <a:endParaRPr lang="en-IE" b="0">
              <a:effectLst/>
            </a:endParaRPr>
          </a:p>
        </p:txBody>
      </p:sp>
      <p:sp>
        <p:nvSpPr>
          <p:cNvPr id="10" name="Rectangle 9">
            <a:extLst>
              <a:ext uri="{FF2B5EF4-FFF2-40B4-BE49-F238E27FC236}">
                <a16:creationId xmlns:a16="http://schemas.microsoft.com/office/drawing/2014/main" id="{D0058A9E-0B6F-0745-A01B-C8A56D8E7934}"/>
              </a:ext>
            </a:extLst>
          </p:cNvPr>
          <p:cNvSpPr/>
          <p:nvPr/>
        </p:nvSpPr>
        <p:spPr>
          <a:xfrm>
            <a:off x="0" y="0"/>
            <a:ext cx="7729642" cy="1325563"/>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6846FCB7-005A-A710-B5A1-8215D616FE0A}"/>
              </a:ext>
            </a:extLst>
          </p:cNvPr>
          <p:cNvSpPr txBox="1">
            <a:spLocks/>
          </p:cNvSpPr>
          <p:nvPr/>
        </p:nvSpPr>
        <p:spPr>
          <a:xfrm>
            <a:off x="119743" y="4983"/>
            <a:ext cx="761274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E" sz="4000">
                <a:solidFill>
                  <a:schemeClr val="accent1">
                    <a:lumMod val="50000"/>
                  </a:schemeClr>
                </a:solidFill>
                <a:latin typeface="Arial"/>
                <a:cs typeface="Arial"/>
              </a:rPr>
              <a:t>Diversity vs Excellence Debate</a:t>
            </a:r>
            <a:endParaRPr lang="en-US" sz="4000">
              <a:solidFill>
                <a:schemeClr val="accent1">
                  <a:lumMod val="50000"/>
                </a:schemeClr>
              </a:solidFill>
              <a:latin typeface="Arial"/>
              <a:cs typeface="Arial"/>
            </a:endParaRPr>
          </a:p>
        </p:txBody>
      </p:sp>
      <p:cxnSp>
        <p:nvCxnSpPr>
          <p:cNvPr id="13" name="Straight Connector 12">
            <a:extLst>
              <a:ext uri="{FF2B5EF4-FFF2-40B4-BE49-F238E27FC236}">
                <a16:creationId xmlns:a16="http://schemas.microsoft.com/office/drawing/2014/main" id="{46C13D95-2FE1-547F-74A8-B10D714A4BF5}"/>
              </a:ext>
            </a:extLst>
          </p:cNvPr>
          <p:cNvCxnSpPr>
            <a:cxnSpLocks/>
          </p:cNvCxnSpPr>
          <p:nvPr/>
        </p:nvCxnSpPr>
        <p:spPr>
          <a:xfrm>
            <a:off x="7703008" y="1226634"/>
            <a:ext cx="0" cy="3614997"/>
          </a:xfrm>
          <a:prstGeom prst="line">
            <a:avLst/>
          </a:prstGeom>
          <a:ln w="57150">
            <a:solidFill>
              <a:schemeClr val="accent1">
                <a:lumMod val="60000"/>
                <a:lumOff val="4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4CAC7C4-98CA-A32C-66A4-F85104267A1C}"/>
              </a:ext>
            </a:extLst>
          </p:cNvPr>
          <p:cNvCxnSpPr>
            <a:cxnSpLocks/>
          </p:cNvCxnSpPr>
          <p:nvPr/>
        </p:nvCxnSpPr>
        <p:spPr>
          <a:xfrm>
            <a:off x="3556226" y="5021746"/>
            <a:ext cx="0" cy="2016369"/>
          </a:xfrm>
          <a:prstGeom prst="line">
            <a:avLst/>
          </a:prstGeom>
          <a:ln w="57150">
            <a:solidFill>
              <a:schemeClr val="accent1">
                <a:lumMod val="60000"/>
                <a:lumOff val="40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35FF115-106E-FEDF-4427-930871D8959A}"/>
              </a:ext>
            </a:extLst>
          </p:cNvPr>
          <p:cNvCxnSpPr>
            <a:cxnSpLocks/>
          </p:cNvCxnSpPr>
          <p:nvPr/>
        </p:nvCxnSpPr>
        <p:spPr>
          <a:xfrm flipH="1">
            <a:off x="3556226" y="5049451"/>
            <a:ext cx="4173416" cy="0"/>
          </a:xfrm>
          <a:prstGeom prst="line">
            <a:avLst/>
          </a:prstGeom>
          <a:ln w="57150">
            <a:solidFill>
              <a:schemeClr val="accent1">
                <a:lumMod val="60000"/>
                <a:lumOff val="40000"/>
              </a:schemeClr>
            </a:solidFill>
            <a:prstDash val="lgDashDot"/>
          </a:ln>
        </p:spPr>
        <p:style>
          <a:lnRef idx="1">
            <a:schemeClr val="accent1"/>
          </a:lnRef>
          <a:fillRef idx="0">
            <a:schemeClr val="accent1"/>
          </a:fillRef>
          <a:effectRef idx="0">
            <a:schemeClr val="accent1"/>
          </a:effectRef>
          <a:fontRef idx="minor">
            <a:schemeClr val="tx1"/>
          </a:fontRef>
        </p:style>
      </p:cxnSp>
      <p:pic>
        <p:nvPicPr>
          <p:cNvPr id="23" name="Picture 13">
            <a:extLst>
              <a:ext uri="{FF2B5EF4-FFF2-40B4-BE49-F238E27FC236}">
                <a16:creationId xmlns:a16="http://schemas.microsoft.com/office/drawing/2014/main" id="{F782868F-188A-45F7-6D89-9F80698D548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97684" y="183771"/>
            <a:ext cx="1252409" cy="105507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107" name="TextBox 4">
            <a:extLst>
              <a:ext uri="{FF2B5EF4-FFF2-40B4-BE49-F238E27FC236}">
                <a16:creationId xmlns:a16="http://schemas.microsoft.com/office/drawing/2014/main" id="{E1255FEA-A6A6-569E-81AB-2C98E7EF5973}"/>
              </a:ext>
            </a:extLst>
          </p:cNvPr>
          <p:cNvGraphicFramePr/>
          <p:nvPr/>
        </p:nvGraphicFramePr>
        <p:xfrm>
          <a:off x="2886101" y="1521339"/>
          <a:ext cx="4978249" cy="3847207"/>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4" name="Slide Number Placeholder 23">
            <a:extLst>
              <a:ext uri="{FF2B5EF4-FFF2-40B4-BE49-F238E27FC236}">
                <a16:creationId xmlns:a16="http://schemas.microsoft.com/office/drawing/2014/main" id="{45810155-864C-907B-F0E8-82C59EE05C44}"/>
              </a:ext>
            </a:extLst>
          </p:cNvPr>
          <p:cNvSpPr>
            <a:spLocks noGrp="1"/>
          </p:cNvSpPr>
          <p:nvPr>
            <p:ph type="sldNum" sz="quarter" idx="12"/>
          </p:nvPr>
        </p:nvSpPr>
        <p:spPr/>
        <p:txBody>
          <a:bodyPr/>
          <a:lstStyle/>
          <a:p>
            <a:fld id="{119A3343-27CB-BC48-A14E-93A720C8750C}" type="slidenum">
              <a:rPr lang="en-US" smtClean="0"/>
              <a:t>6</a:t>
            </a:fld>
            <a:endParaRPr lang="en-US"/>
          </a:p>
        </p:txBody>
      </p:sp>
    </p:spTree>
    <p:extLst>
      <p:ext uri="{BB962C8B-B14F-4D97-AF65-F5344CB8AC3E}">
        <p14:creationId xmlns:p14="http://schemas.microsoft.com/office/powerpoint/2010/main" val="3083893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AC59243-40A5-5B6C-D6FD-15D12F35E55A}"/>
              </a:ext>
            </a:extLst>
          </p:cNvPr>
          <p:cNvSpPr/>
          <p:nvPr/>
        </p:nvSpPr>
        <p:spPr>
          <a:xfrm>
            <a:off x="-1" y="0"/>
            <a:ext cx="11353801" cy="1325563"/>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37D9A3-5E23-FBD6-4E5D-B060D8580E24}"/>
              </a:ext>
            </a:extLst>
          </p:cNvPr>
          <p:cNvSpPr>
            <a:spLocks noGrp="1"/>
          </p:cNvSpPr>
          <p:nvPr>
            <p:ph type="title"/>
          </p:nvPr>
        </p:nvSpPr>
        <p:spPr>
          <a:xfrm>
            <a:off x="95954" y="9259"/>
            <a:ext cx="11161889" cy="1325563"/>
          </a:xfrm>
        </p:spPr>
        <p:txBody>
          <a:bodyPr>
            <a:normAutofit/>
          </a:bodyPr>
          <a:lstStyle/>
          <a:p>
            <a:pPr rtl="0"/>
            <a:r>
              <a:rPr lang="en-IE" sz="3600" b="0" i="0" u="none" strike="noStrike">
                <a:solidFill>
                  <a:schemeClr val="accent1">
                    <a:lumMod val="50000"/>
                  </a:schemeClr>
                </a:solidFill>
                <a:effectLst/>
                <a:latin typeface="Arial" panose="020B0604020202020204" pitchFamily="34" charset="0"/>
              </a:rPr>
              <a:t>How well is the LJC doing? Let’s look at the numbers!</a:t>
            </a:r>
            <a:endParaRPr lang="en-US" sz="3600">
              <a:solidFill>
                <a:schemeClr val="accent1">
                  <a:lumMod val="50000"/>
                </a:schemeClr>
              </a:solidFill>
            </a:endParaRPr>
          </a:p>
        </p:txBody>
      </p:sp>
      <p:pic>
        <p:nvPicPr>
          <p:cNvPr id="6" name="Picture 5">
            <a:extLst>
              <a:ext uri="{FF2B5EF4-FFF2-40B4-BE49-F238E27FC236}">
                <a16:creationId xmlns:a16="http://schemas.microsoft.com/office/drawing/2014/main" id="{28487974-255B-85C2-0390-4927CBC1E8E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418248" y="2313966"/>
            <a:ext cx="5735017" cy="3532652"/>
          </a:xfrm>
          <a:prstGeom prst="rect">
            <a:avLst/>
          </a:prstGeom>
        </p:spPr>
      </p:pic>
      <p:sp>
        <p:nvSpPr>
          <p:cNvPr id="10" name="TextBox 9">
            <a:extLst>
              <a:ext uri="{FF2B5EF4-FFF2-40B4-BE49-F238E27FC236}">
                <a16:creationId xmlns:a16="http://schemas.microsoft.com/office/drawing/2014/main" id="{063B6989-D436-B3BF-AD5D-93D336FA895E}"/>
              </a:ext>
            </a:extLst>
          </p:cNvPr>
          <p:cNvSpPr txBox="1"/>
          <p:nvPr/>
        </p:nvSpPr>
        <p:spPr>
          <a:xfrm>
            <a:off x="235062" y="1471898"/>
            <a:ext cx="2311274" cy="492443"/>
          </a:xfrm>
          <a:prstGeom prst="rect">
            <a:avLst/>
          </a:prstGeom>
          <a:noFill/>
        </p:spPr>
        <p:txBody>
          <a:bodyPr wrap="none" rtlCol="0">
            <a:spAutoFit/>
          </a:bodyPr>
          <a:lstStyle/>
          <a:p>
            <a:r>
              <a:rPr lang="en-US" sz="2600"/>
              <a:t>1) ‘Global scale’</a:t>
            </a:r>
          </a:p>
        </p:txBody>
      </p:sp>
      <p:sp>
        <p:nvSpPr>
          <p:cNvPr id="11" name="TextBox 10">
            <a:extLst>
              <a:ext uri="{FF2B5EF4-FFF2-40B4-BE49-F238E27FC236}">
                <a16:creationId xmlns:a16="http://schemas.microsoft.com/office/drawing/2014/main" id="{84468E73-726F-7F25-64EE-85697961F9CF}"/>
              </a:ext>
            </a:extLst>
          </p:cNvPr>
          <p:cNvSpPr txBox="1"/>
          <p:nvPr/>
        </p:nvSpPr>
        <p:spPr>
          <a:xfrm>
            <a:off x="6637518" y="1446912"/>
            <a:ext cx="1979709" cy="492443"/>
          </a:xfrm>
          <a:prstGeom prst="rect">
            <a:avLst/>
          </a:prstGeom>
          <a:noFill/>
        </p:spPr>
        <p:txBody>
          <a:bodyPr wrap="none" rtlCol="0">
            <a:spAutoFit/>
          </a:bodyPr>
          <a:lstStyle/>
          <a:p>
            <a:r>
              <a:rPr lang="en-US" sz="2600"/>
              <a:t>2) ‘Local’: LJC</a:t>
            </a:r>
          </a:p>
        </p:txBody>
      </p:sp>
      <p:pic>
        <p:nvPicPr>
          <p:cNvPr id="12" name="Picture 11">
            <a:extLst>
              <a:ext uri="{FF2B5EF4-FFF2-40B4-BE49-F238E27FC236}">
                <a16:creationId xmlns:a16="http://schemas.microsoft.com/office/drawing/2014/main" id="{313FC3A2-3A13-D325-E1FE-3F48AA89CF5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856" y="2245141"/>
            <a:ext cx="6362120" cy="3767731"/>
          </a:xfrm>
          <a:prstGeom prst="rect">
            <a:avLst/>
          </a:prstGeom>
        </p:spPr>
      </p:pic>
      <p:pic>
        <p:nvPicPr>
          <p:cNvPr id="13" name="Picture 13">
            <a:extLst>
              <a:ext uri="{FF2B5EF4-FFF2-40B4-BE49-F238E27FC236}">
                <a16:creationId xmlns:a16="http://schemas.microsoft.com/office/drawing/2014/main" id="{11802B3E-7D56-DAF6-8AEB-5D8E270C5A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31638" y="5693693"/>
            <a:ext cx="1252409" cy="105507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F48132C-61A1-4426-E01C-A4C5D9DED943}"/>
              </a:ext>
            </a:extLst>
          </p:cNvPr>
          <p:cNvSpPr txBox="1"/>
          <p:nvPr/>
        </p:nvSpPr>
        <p:spPr>
          <a:xfrm>
            <a:off x="1152" y="6479409"/>
            <a:ext cx="5143267" cy="369332"/>
          </a:xfrm>
          <a:prstGeom prst="rect">
            <a:avLst/>
          </a:prstGeom>
          <a:noFill/>
        </p:spPr>
        <p:txBody>
          <a:bodyPr wrap="none" lIns="91440" tIns="45720" rIns="91440" bIns="45720" rtlCol="0" anchor="t">
            <a:spAutoFit/>
          </a:bodyPr>
          <a:lstStyle/>
          <a:p>
            <a:r>
              <a:rPr lang="en-US" dirty="0"/>
              <a:t>Thanks to Camile </a:t>
            </a:r>
            <a:r>
              <a:rPr lang="en-US" dirty="0" err="1"/>
              <a:t>Scalliet</a:t>
            </a:r>
            <a:r>
              <a:rPr lang="en-US" dirty="0"/>
              <a:t> for help with the CNRS data</a:t>
            </a:r>
          </a:p>
        </p:txBody>
      </p:sp>
      <p:sp>
        <p:nvSpPr>
          <p:cNvPr id="4" name="Slide Number Placeholder 3">
            <a:extLst>
              <a:ext uri="{FF2B5EF4-FFF2-40B4-BE49-F238E27FC236}">
                <a16:creationId xmlns:a16="http://schemas.microsoft.com/office/drawing/2014/main" id="{E70A9083-31CB-B97A-9FD4-0F7E95349B3A}"/>
              </a:ext>
            </a:extLst>
          </p:cNvPr>
          <p:cNvSpPr>
            <a:spLocks noGrp="1"/>
          </p:cNvSpPr>
          <p:nvPr>
            <p:ph type="sldNum" sz="quarter" idx="12"/>
          </p:nvPr>
        </p:nvSpPr>
        <p:spPr/>
        <p:txBody>
          <a:bodyPr/>
          <a:lstStyle/>
          <a:p>
            <a:fld id="{119A3343-27CB-BC48-A14E-93A720C8750C}" type="slidenum">
              <a:rPr lang="en-US" smtClean="0"/>
              <a:t>7</a:t>
            </a:fld>
            <a:endParaRPr lang="en-US"/>
          </a:p>
        </p:txBody>
      </p:sp>
    </p:spTree>
    <p:extLst>
      <p:ext uri="{BB962C8B-B14F-4D97-AF65-F5344CB8AC3E}">
        <p14:creationId xmlns:p14="http://schemas.microsoft.com/office/powerpoint/2010/main" val="271395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6E911-D07D-0D54-5C41-11FB336395C9}"/>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E10CF6D-80D5-8090-3084-5A3D0792D401}"/>
              </a:ext>
            </a:extLst>
          </p:cNvPr>
          <p:cNvSpPr/>
          <p:nvPr/>
        </p:nvSpPr>
        <p:spPr>
          <a:xfrm>
            <a:off x="-1" y="0"/>
            <a:ext cx="11353801" cy="1325563"/>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22F8F8C-7CB5-D9F5-4971-709DB5C8014B}"/>
              </a:ext>
            </a:extLst>
          </p:cNvPr>
          <p:cNvSpPr>
            <a:spLocks noGrp="1"/>
          </p:cNvSpPr>
          <p:nvPr>
            <p:ph type="title"/>
          </p:nvPr>
        </p:nvSpPr>
        <p:spPr>
          <a:xfrm>
            <a:off x="95954" y="9259"/>
            <a:ext cx="11161889" cy="1325563"/>
          </a:xfrm>
        </p:spPr>
        <p:txBody>
          <a:bodyPr>
            <a:normAutofit/>
          </a:bodyPr>
          <a:lstStyle/>
          <a:p>
            <a:pPr rtl="0"/>
            <a:r>
              <a:rPr lang="en-IE" sz="3600" b="0" i="0" u="none" strike="noStrike">
                <a:solidFill>
                  <a:schemeClr val="accent1">
                    <a:lumMod val="50000"/>
                  </a:schemeClr>
                </a:solidFill>
                <a:effectLst/>
                <a:latin typeface="Arial" panose="020B0604020202020204" pitchFamily="34" charset="0"/>
              </a:rPr>
              <a:t>How well is the LJC doing? Let’s look at the numbers!</a:t>
            </a:r>
            <a:endParaRPr lang="en-US" sz="3600">
              <a:solidFill>
                <a:schemeClr val="accent1">
                  <a:lumMod val="50000"/>
                </a:schemeClr>
              </a:solidFill>
            </a:endParaRPr>
          </a:p>
        </p:txBody>
      </p:sp>
      <p:pic>
        <p:nvPicPr>
          <p:cNvPr id="6" name="Picture 5">
            <a:extLst>
              <a:ext uri="{FF2B5EF4-FFF2-40B4-BE49-F238E27FC236}">
                <a16:creationId xmlns:a16="http://schemas.microsoft.com/office/drawing/2014/main" id="{C7C3FFF5-51B6-A26F-67FC-3F7A75EAB66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22640" y="4521519"/>
            <a:ext cx="3584262" cy="2207832"/>
          </a:xfrm>
          <a:prstGeom prst="rect">
            <a:avLst/>
          </a:prstGeom>
        </p:spPr>
      </p:pic>
      <p:pic>
        <p:nvPicPr>
          <p:cNvPr id="7" name="Picture 6">
            <a:extLst>
              <a:ext uri="{FF2B5EF4-FFF2-40B4-BE49-F238E27FC236}">
                <a16:creationId xmlns:a16="http://schemas.microsoft.com/office/drawing/2014/main" id="{8EBE1132-CF72-96BB-3178-4EE89B32CFF0}"/>
              </a:ext>
            </a:extLst>
          </p:cNvPr>
          <p:cNvPicPr>
            <a:picLocks noChangeAspect="1"/>
          </p:cNvPicPr>
          <p:nvPr/>
        </p:nvPicPr>
        <p:blipFill>
          <a:blip r:embed="rId4"/>
          <a:stretch>
            <a:fillRect/>
          </a:stretch>
        </p:blipFill>
        <p:spPr>
          <a:xfrm>
            <a:off x="235062" y="1964341"/>
            <a:ext cx="3647183" cy="2091341"/>
          </a:xfrm>
          <a:prstGeom prst="rect">
            <a:avLst/>
          </a:prstGeom>
        </p:spPr>
      </p:pic>
      <p:pic>
        <p:nvPicPr>
          <p:cNvPr id="8" name="Picture 7">
            <a:extLst>
              <a:ext uri="{FF2B5EF4-FFF2-40B4-BE49-F238E27FC236}">
                <a16:creationId xmlns:a16="http://schemas.microsoft.com/office/drawing/2014/main" id="{F6244844-BE2C-EEF2-9EEB-897D6BCD5BB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279402" y="1912724"/>
            <a:ext cx="5253849" cy="4928693"/>
          </a:xfrm>
          <a:prstGeom prst="rect">
            <a:avLst/>
          </a:prstGeom>
        </p:spPr>
      </p:pic>
      <p:sp>
        <p:nvSpPr>
          <p:cNvPr id="10" name="TextBox 9">
            <a:extLst>
              <a:ext uri="{FF2B5EF4-FFF2-40B4-BE49-F238E27FC236}">
                <a16:creationId xmlns:a16="http://schemas.microsoft.com/office/drawing/2014/main" id="{290C20C4-897E-F3E0-EF48-0D5CA194ED96}"/>
              </a:ext>
            </a:extLst>
          </p:cNvPr>
          <p:cNvSpPr txBox="1"/>
          <p:nvPr/>
        </p:nvSpPr>
        <p:spPr>
          <a:xfrm>
            <a:off x="235062" y="1471898"/>
            <a:ext cx="2311274" cy="492443"/>
          </a:xfrm>
          <a:prstGeom prst="rect">
            <a:avLst/>
          </a:prstGeom>
          <a:noFill/>
        </p:spPr>
        <p:txBody>
          <a:bodyPr wrap="none" rtlCol="0">
            <a:spAutoFit/>
          </a:bodyPr>
          <a:lstStyle/>
          <a:p>
            <a:r>
              <a:rPr lang="en-US" sz="2600"/>
              <a:t>1) ‘Global scale’</a:t>
            </a:r>
          </a:p>
        </p:txBody>
      </p:sp>
      <p:sp>
        <p:nvSpPr>
          <p:cNvPr id="11" name="TextBox 10">
            <a:extLst>
              <a:ext uri="{FF2B5EF4-FFF2-40B4-BE49-F238E27FC236}">
                <a16:creationId xmlns:a16="http://schemas.microsoft.com/office/drawing/2014/main" id="{9FBE80BA-0022-A606-D467-215729F6748F}"/>
              </a:ext>
            </a:extLst>
          </p:cNvPr>
          <p:cNvSpPr txBox="1"/>
          <p:nvPr/>
        </p:nvSpPr>
        <p:spPr>
          <a:xfrm>
            <a:off x="235062" y="4055682"/>
            <a:ext cx="1979709" cy="492443"/>
          </a:xfrm>
          <a:prstGeom prst="rect">
            <a:avLst/>
          </a:prstGeom>
          <a:noFill/>
        </p:spPr>
        <p:txBody>
          <a:bodyPr wrap="none" rtlCol="0">
            <a:spAutoFit/>
          </a:bodyPr>
          <a:lstStyle/>
          <a:p>
            <a:r>
              <a:rPr lang="en-US" sz="2600"/>
              <a:t>2) ‘Local’: LJC</a:t>
            </a:r>
          </a:p>
        </p:txBody>
      </p:sp>
      <p:sp>
        <p:nvSpPr>
          <p:cNvPr id="3" name="TextBox 2">
            <a:extLst>
              <a:ext uri="{FF2B5EF4-FFF2-40B4-BE49-F238E27FC236}">
                <a16:creationId xmlns:a16="http://schemas.microsoft.com/office/drawing/2014/main" id="{AC9BD740-D177-4BE4-18C5-9401296F4F9E}"/>
              </a:ext>
            </a:extLst>
          </p:cNvPr>
          <p:cNvSpPr txBox="1"/>
          <p:nvPr/>
        </p:nvSpPr>
        <p:spPr>
          <a:xfrm>
            <a:off x="5279402" y="1430828"/>
            <a:ext cx="2120517" cy="492443"/>
          </a:xfrm>
          <a:prstGeom prst="rect">
            <a:avLst/>
          </a:prstGeom>
          <a:noFill/>
        </p:spPr>
        <p:txBody>
          <a:bodyPr wrap="none" rtlCol="0">
            <a:spAutoFit/>
          </a:bodyPr>
          <a:lstStyle/>
          <a:p>
            <a:r>
              <a:rPr lang="en-US" sz="2600"/>
              <a:t>3) In the room</a:t>
            </a:r>
          </a:p>
        </p:txBody>
      </p:sp>
      <p:pic>
        <p:nvPicPr>
          <p:cNvPr id="4" name="Picture 13">
            <a:extLst>
              <a:ext uri="{FF2B5EF4-FFF2-40B4-BE49-F238E27FC236}">
                <a16:creationId xmlns:a16="http://schemas.microsoft.com/office/drawing/2014/main" id="{0E7FD675-BCF0-0E6E-CEB8-03A9ED5783C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31638" y="5693693"/>
            <a:ext cx="1252409" cy="105507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47CB998C-AD8D-BE0B-9EEF-7F53FA6A2D29}"/>
              </a:ext>
            </a:extLst>
          </p:cNvPr>
          <p:cNvSpPr>
            <a:spLocks noGrp="1"/>
          </p:cNvSpPr>
          <p:nvPr>
            <p:ph type="sldNum" sz="quarter" idx="12"/>
          </p:nvPr>
        </p:nvSpPr>
        <p:spPr/>
        <p:txBody>
          <a:bodyPr/>
          <a:lstStyle/>
          <a:p>
            <a:fld id="{119A3343-27CB-BC48-A14E-93A720C8750C}" type="slidenum">
              <a:rPr lang="en-US" smtClean="0"/>
              <a:t>8</a:t>
            </a:fld>
            <a:endParaRPr lang="en-US"/>
          </a:p>
        </p:txBody>
      </p:sp>
    </p:spTree>
    <p:extLst>
      <p:ext uri="{BB962C8B-B14F-4D97-AF65-F5344CB8AC3E}">
        <p14:creationId xmlns:p14="http://schemas.microsoft.com/office/powerpoint/2010/main" val="3516326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18F2D5-21F5-2B92-8CBD-CBE4CC1FD477}"/>
              </a:ext>
            </a:extLst>
          </p:cNvPr>
          <p:cNvSpPr/>
          <p:nvPr/>
        </p:nvSpPr>
        <p:spPr>
          <a:xfrm>
            <a:off x="21771" y="0"/>
            <a:ext cx="7015680" cy="1325563"/>
          </a:xfrm>
          <a:prstGeom prst="rect">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E10090A2-75B3-A5D8-BAB6-875B526441E9}"/>
              </a:ext>
            </a:extLst>
          </p:cNvPr>
          <p:cNvSpPr txBox="1">
            <a:spLocks/>
          </p:cNvSpPr>
          <p:nvPr/>
        </p:nvSpPr>
        <p:spPr>
          <a:xfrm>
            <a:off x="8870" y="2002"/>
            <a:ext cx="732612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accent1">
                    <a:lumMod val="50000"/>
                  </a:schemeClr>
                </a:solidFill>
                <a:latin typeface="Calibri"/>
                <a:ea typeface="Calibri"/>
                <a:cs typeface="Calibri"/>
              </a:rPr>
              <a:t>Is academia doomed to be unequal?</a:t>
            </a:r>
            <a:endParaRPr lang="en-US">
              <a:solidFill>
                <a:schemeClr val="accent1">
                  <a:lumMod val="50000"/>
                </a:schemeClr>
              </a:solidFill>
            </a:endParaRPr>
          </a:p>
        </p:txBody>
      </p:sp>
      <p:pic>
        <p:nvPicPr>
          <p:cNvPr id="9218" name="Picture 2">
            <a:extLst>
              <a:ext uri="{FF2B5EF4-FFF2-40B4-BE49-F238E27FC236}">
                <a16:creationId xmlns:a16="http://schemas.microsoft.com/office/drawing/2014/main" id="{4258ADC5-808E-35DB-327C-DA12F7DD4094}"/>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78687"/>
          <a:stretch/>
        </p:blipFill>
        <p:spPr bwMode="auto">
          <a:xfrm>
            <a:off x="95955" y="1565126"/>
            <a:ext cx="6137566" cy="105943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2B4CABE0-B3FC-1173-2565-7070CF6B7C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8950" y="392323"/>
            <a:ext cx="4544129" cy="30294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6FBFA9B-FBEA-9B3C-0DFD-B8DBECAB1F5C}"/>
              </a:ext>
            </a:extLst>
          </p:cNvPr>
          <p:cNvSpPr txBox="1"/>
          <p:nvPr/>
        </p:nvSpPr>
        <p:spPr>
          <a:xfrm>
            <a:off x="547095" y="2624560"/>
            <a:ext cx="5235286" cy="4247317"/>
          </a:xfrm>
          <a:prstGeom prst="rect">
            <a:avLst/>
          </a:prstGeom>
          <a:noFill/>
        </p:spPr>
        <p:txBody>
          <a:bodyPr wrap="square" rtlCol="0">
            <a:spAutoFit/>
          </a:bodyPr>
          <a:lstStyle/>
          <a:p>
            <a:pPr algn="ctr" rtl="0">
              <a:buNone/>
            </a:pPr>
            <a:r>
              <a:rPr lang="en-IE" sz="2600" b="0" i="0" u="none" strike="noStrike">
                <a:solidFill>
                  <a:schemeClr val="accent1">
                    <a:lumMod val="50000"/>
                  </a:schemeClr>
                </a:solidFill>
                <a:effectLst/>
                <a:latin typeface="Arial" panose="020B0604020202020204" pitchFamily="34" charset="0"/>
                <a:cs typeface="Arial" panose="020B0604020202020204" pitchFamily="34" charset="0"/>
              </a:rPr>
              <a:t>“ [Gender gap exists mainly] because hours of work in many occupations are worth more when given at particular moments and when the hours are more continuous. That is, in many occupations earnings have a nonlinear relationship with respect to hours.”</a:t>
            </a:r>
            <a:endParaRPr lang="en-IE" sz="2600" b="0">
              <a:solidFill>
                <a:schemeClr val="accent1">
                  <a:lumMod val="50000"/>
                </a:schemeClr>
              </a:solidFill>
              <a:effectLst/>
              <a:latin typeface="Arial" panose="020B0604020202020204" pitchFamily="34" charset="0"/>
              <a:cs typeface="Arial" panose="020B0604020202020204" pitchFamily="34" charset="0"/>
            </a:endParaRPr>
          </a:p>
          <a:p>
            <a:pPr>
              <a:buNone/>
            </a:pPr>
            <a:br>
              <a:rPr lang="en-IE"/>
            </a:br>
            <a:endParaRPr lang="en-US"/>
          </a:p>
        </p:txBody>
      </p:sp>
      <p:sp>
        <p:nvSpPr>
          <p:cNvPr id="7" name="TextBox 6">
            <a:extLst>
              <a:ext uri="{FF2B5EF4-FFF2-40B4-BE49-F238E27FC236}">
                <a16:creationId xmlns:a16="http://schemas.microsoft.com/office/drawing/2014/main" id="{2069E813-418B-D75A-91BF-85EDE8187046}"/>
              </a:ext>
            </a:extLst>
          </p:cNvPr>
          <p:cNvSpPr txBox="1"/>
          <p:nvPr/>
        </p:nvSpPr>
        <p:spPr>
          <a:xfrm>
            <a:off x="25400" y="6335441"/>
            <a:ext cx="13224622" cy="369332"/>
          </a:xfrm>
          <a:prstGeom prst="rect">
            <a:avLst/>
          </a:prstGeom>
          <a:noFill/>
        </p:spPr>
        <p:txBody>
          <a:bodyPr wrap="square" lIns="91440" tIns="45720" rIns="91440" bIns="45720" anchor="t">
            <a:spAutoFit/>
          </a:bodyPr>
          <a:lstStyle/>
          <a:p>
            <a:r>
              <a:rPr lang="en-IE" sz="1800" b="0" i="0" u="none" strike="noStrike">
                <a:solidFill>
                  <a:srgbClr val="000000"/>
                </a:solidFill>
                <a:effectLst/>
                <a:latin typeface="Arial"/>
                <a:cs typeface="Arial"/>
              </a:rPr>
              <a:t>American Economic </a:t>
            </a:r>
            <a:r>
              <a:rPr lang="en-IE">
                <a:solidFill>
                  <a:srgbClr val="000000"/>
                </a:solidFill>
                <a:latin typeface="Arial"/>
                <a:cs typeface="Arial"/>
              </a:rPr>
              <a:t>R</a:t>
            </a:r>
            <a:r>
              <a:rPr lang="en-IE" sz="1800" b="0" i="0" u="none" strike="noStrike">
                <a:solidFill>
                  <a:srgbClr val="000000"/>
                </a:solidFill>
                <a:effectLst/>
                <a:latin typeface="Arial"/>
                <a:cs typeface="Arial"/>
              </a:rPr>
              <a:t>eview Vol.104, No.4, April 2014 (pp. 1091-1119</a:t>
            </a:r>
            <a:r>
              <a:rPr lang="en-IE">
                <a:solidFill>
                  <a:srgbClr val="000000"/>
                </a:solidFill>
                <a:latin typeface="Arial"/>
                <a:cs typeface="Arial"/>
              </a:rPr>
              <a:t>), (see also Freakonomics interview Online)</a:t>
            </a:r>
            <a:endParaRPr lang="en-IE" b="0">
              <a:effectLst/>
            </a:endParaRPr>
          </a:p>
        </p:txBody>
      </p:sp>
      <p:sp>
        <p:nvSpPr>
          <p:cNvPr id="13" name="Rectangle 12">
            <a:extLst>
              <a:ext uri="{FF2B5EF4-FFF2-40B4-BE49-F238E27FC236}">
                <a16:creationId xmlns:a16="http://schemas.microsoft.com/office/drawing/2014/main" id="{AF4EE01C-9085-2529-84B0-DD4C7EF1D13F}"/>
              </a:ext>
            </a:extLst>
          </p:cNvPr>
          <p:cNvSpPr/>
          <p:nvPr/>
        </p:nvSpPr>
        <p:spPr>
          <a:xfrm>
            <a:off x="6965581" y="4235450"/>
            <a:ext cx="1744452" cy="124655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2147F43A-2860-65FE-0208-8A7AA290B163}"/>
              </a:ext>
            </a:extLst>
          </p:cNvPr>
          <p:cNvSpPr txBox="1"/>
          <p:nvPr/>
        </p:nvSpPr>
        <p:spPr>
          <a:xfrm>
            <a:off x="6965581" y="4268455"/>
            <a:ext cx="1744452" cy="1384995"/>
          </a:xfrm>
          <a:prstGeom prst="rect">
            <a:avLst/>
          </a:prstGeom>
          <a:noFill/>
        </p:spPr>
        <p:txBody>
          <a:bodyPr wrap="none" rtlCol="0">
            <a:spAutoFit/>
          </a:bodyPr>
          <a:lstStyle/>
          <a:p>
            <a:r>
              <a:rPr lang="en-US" sz="2200">
                <a:solidFill>
                  <a:schemeClr val="accent1">
                    <a:lumMod val="50000"/>
                  </a:schemeClr>
                </a:solidFill>
              </a:rPr>
              <a:t>Linear jobs:</a:t>
            </a:r>
          </a:p>
          <a:p>
            <a:pPr marL="285750" indent="-285750">
              <a:buFontTx/>
              <a:buChar char="-"/>
            </a:pPr>
            <a:r>
              <a:rPr lang="en-US" sz="2200">
                <a:solidFill>
                  <a:schemeClr val="accent1">
                    <a:lumMod val="50000"/>
                  </a:schemeClr>
                </a:solidFill>
              </a:rPr>
              <a:t>Teacher</a:t>
            </a:r>
          </a:p>
          <a:p>
            <a:pPr marL="285750" indent="-285750">
              <a:buFontTx/>
              <a:buChar char="-"/>
            </a:pPr>
            <a:r>
              <a:rPr lang="en-US" sz="2200">
                <a:solidFill>
                  <a:schemeClr val="accent1">
                    <a:lumMod val="50000"/>
                  </a:schemeClr>
                </a:solidFill>
              </a:rPr>
              <a:t>Pharmacist</a:t>
            </a:r>
          </a:p>
          <a:p>
            <a:pPr marL="285750" indent="-285750">
              <a:buFontTx/>
              <a:buChar char="-"/>
            </a:pPr>
            <a:endParaRPr lang="en-US">
              <a:solidFill>
                <a:schemeClr val="accent1">
                  <a:lumMod val="50000"/>
                </a:schemeClr>
              </a:solidFill>
            </a:endParaRPr>
          </a:p>
        </p:txBody>
      </p:sp>
      <p:sp>
        <p:nvSpPr>
          <p:cNvPr id="14" name="Rectangle 13">
            <a:extLst>
              <a:ext uri="{FF2B5EF4-FFF2-40B4-BE49-F238E27FC236}">
                <a16:creationId xmlns:a16="http://schemas.microsoft.com/office/drawing/2014/main" id="{5CF93CFB-351F-E9E7-394E-92D0AA4BB3DF}"/>
              </a:ext>
            </a:extLst>
          </p:cNvPr>
          <p:cNvSpPr/>
          <p:nvPr/>
        </p:nvSpPr>
        <p:spPr>
          <a:xfrm>
            <a:off x="9480562" y="4216400"/>
            <a:ext cx="2192788" cy="1379900"/>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935B562-C74A-E088-FE54-1E87E610D6B1}"/>
              </a:ext>
            </a:extLst>
          </p:cNvPr>
          <p:cNvSpPr txBox="1"/>
          <p:nvPr/>
        </p:nvSpPr>
        <p:spPr>
          <a:xfrm>
            <a:off x="9661004" y="4211305"/>
            <a:ext cx="2012346" cy="1723549"/>
          </a:xfrm>
          <a:prstGeom prst="rect">
            <a:avLst/>
          </a:prstGeom>
          <a:noFill/>
        </p:spPr>
        <p:txBody>
          <a:bodyPr wrap="none" rtlCol="0">
            <a:spAutoFit/>
          </a:bodyPr>
          <a:lstStyle/>
          <a:p>
            <a:r>
              <a:rPr lang="en-US" sz="2200">
                <a:solidFill>
                  <a:schemeClr val="accent1">
                    <a:lumMod val="50000"/>
                  </a:schemeClr>
                </a:solidFill>
              </a:rPr>
              <a:t>Non-linear jobs:</a:t>
            </a:r>
          </a:p>
          <a:p>
            <a:pPr marL="285750" indent="-285750">
              <a:buFontTx/>
              <a:buChar char="-"/>
            </a:pPr>
            <a:r>
              <a:rPr lang="en-US" sz="2200">
                <a:solidFill>
                  <a:schemeClr val="accent1">
                    <a:lumMod val="50000"/>
                  </a:schemeClr>
                </a:solidFill>
              </a:rPr>
              <a:t>Lawyer</a:t>
            </a:r>
          </a:p>
          <a:p>
            <a:pPr marL="285750" indent="-285750">
              <a:buFontTx/>
              <a:buChar char="-"/>
            </a:pPr>
            <a:r>
              <a:rPr lang="en-US" sz="2200">
                <a:solidFill>
                  <a:schemeClr val="accent1">
                    <a:lumMod val="50000"/>
                  </a:schemeClr>
                </a:solidFill>
              </a:rPr>
              <a:t>Finance</a:t>
            </a:r>
          </a:p>
          <a:p>
            <a:pPr marL="285750" indent="-285750">
              <a:buFontTx/>
              <a:buChar char="-"/>
            </a:pPr>
            <a:r>
              <a:rPr lang="en-US" sz="2200">
                <a:solidFill>
                  <a:schemeClr val="accent1">
                    <a:lumMod val="50000"/>
                  </a:schemeClr>
                </a:solidFill>
              </a:rPr>
              <a:t>Academia?</a:t>
            </a:r>
          </a:p>
          <a:p>
            <a:pPr marL="285750" indent="-285750">
              <a:buFontTx/>
              <a:buChar char="-"/>
            </a:pPr>
            <a:endParaRPr lang="en-US">
              <a:solidFill>
                <a:schemeClr val="accent1">
                  <a:lumMod val="50000"/>
                </a:schemeClr>
              </a:solidFill>
            </a:endParaRPr>
          </a:p>
        </p:txBody>
      </p:sp>
      <p:sp>
        <p:nvSpPr>
          <p:cNvPr id="15" name="TextBox 14">
            <a:extLst>
              <a:ext uri="{FF2B5EF4-FFF2-40B4-BE49-F238E27FC236}">
                <a16:creationId xmlns:a16="http://schemas.microsoft.com/office/drawing/2014/main" id="{EBB772CE-9941-753D-8FEA-9D78A6A45C37}"/>
              </a:ext>
            </a:extLst>
          </p:cNvPr>
          <p:cNvSpPr txBox="1"/>
          <p:nvPr/>
        </p:nvSpPr>
        <p:spPr>
          <a:xfrm>
            <a:off x="8861879" y="4502150"/>
            <a:ext cx="488980" cy="492443"/>
          </a:xfrm>
          <a:prstGeom prst="rect">
            <a:avLst/>
          </a:prstGeom>
          <a:noFill/>
        </p:spPr>
        <p:txBody>
          <a:bodyPr wrap="none" rtlCol="0">
            <a:spAutoFit/>
          </a:bodyPr>
          <a:lstStyle/>
          <a:p>
            <a:r>
              <a:rPr lang="en-US" sz="2600">
                <a:solidFill>
                  <a:schemeClr val="accent1">
                    <a:lumMod val="50000"/>
                  </a:schemeClr>
                </a:solidFill>
              </a:rPr>
              <a:t>Vs</a:t>
            </a:r>
          </a:p>
        </p:txBody>
      </p:sp>
      <p:sp>
        <p:nvSpPr>
          <p:cNvPr id="16" name="Slide Number Placeholder 15">
            <a:extLst>
              <a:ext uri="{FF2B5EF4-FFF2-40B4-BE49-F238E27FC236}">
                <a16:creationId xmlns:a16="http://schemas.microsoft.com/office/drawing/2014/main" id="{48E5EF54-9837-76FD-6350-2BD14457A870}"/>
              </a:ext>
            </a:extLst>
          </p:cNvPr>
          <p:cNvSpPr>
            <a:spLocks noGrp="1"/>
          </p:cNvSpPr>
          <p:nvPr>
            <p:ph type="sldNum" sz="quarter" idx="12"/>
          </p:nvPr>
        </p:nvSpPr>
        <p:spPr/>
        <p:txBody>
          <a:bodyPr/>
          <a:lstStyle/>
          <a:p>
            <a:fld id="{119A3343-27CB-BC48-A14E-93A720C8750C}" type="slidenum">
              <a:rPr lang="en-US" smtClean="0"/>
              <a:t>9</a:t>
            </a:fld>
            <a:endParaRPr lang="en-US"/>
          </a:p>
        </p:txBody>
      </p:sp>
    </p:spTree>
    <p:extLst>
      <p:ext uri="{BB962C8B-B14F-4D97-AF65-F5344CB8AC3E}">
        <p14:creationId xmlns:p14="http://schemas.microsoft.com/office/powerpoint/2010/main" val="408470371"/>
      </p:ext>
    </p:extLst>
  </p:cSld>
  <p:clrMapOvr>
    <a:masterClrMapping/>
  </p:clrMapOvr>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49a50445-bdfa-4b79-ade3-547b4f3986e9}" enabled="0" method="" siteId="{49a50445-bdfa-4b79-ade3-547b4f3986e9}" removed="1"/>
</clbl:labelList>
</file>

<file path=docProps/app.xml><?xml version="1.0" encoding="utf-8"?>
<Properties xmlns="http://schemas.openxmlformats.org/officeDocument/2006/extended-properties" xmlns:vt="http://schemas.openxmlformats.org/officeDocument/2006/docPropsVTypes">
  <Template>Ion</Template>
  <TotalTime>0</TotalTime>
  <Words>2084</Words>
  <Application>Microsoft Macintosh PowerPoint</Application>
  <PresentationFormat>Widescreen</PresentationFormat>
  <Paragraphs>191</Paragraphs>
  <Slides>16</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Arial</vt:lpstr>
      <vt:lpstr>Calibri</vt:lpstr>
      <vt:lpstr>Calibri Light</vt:lpstr>
      <vt:lpstr>Office 2013 - 2022 Theme</vt:lpstr>
      <vt:lpstr>PowerPoint Presentation</vt:lpstr>
      <vt:lpstr>Disclaimer</vt:lpstr>
      <vt:lpstr>Pre-discussion agreement</vt:lpstr>
      <vt:lpstr>PowerPoint Presentation</vt:lpstr>
      <vt:lpstr>PowerPoint Presentation</vt:lpstr>
      <vt:lpstr>What does the research say?</vt:lpstr>
      <vt:lpstr>How well is the LJC doing? Let’s look at the numbers!</vt:lpstr>
      <vt:lpstr>How well is the LJC doing? Let’s look at the numbers!</vt:lpstr>
      <vt:lpstr>PowerPoint Presentation</vt:lpstr>
      <vt:lpstr>PowerPoint Presentation</vt:lpstr>
      <vt:lpstr>PowerPoint Presentation</vt:lpstr>
      <vt:lpstr>PowerPoint Presentation</vt:lpstr>
      <vt:lpstr>PowerPoint Presentation</vt:lpstr>
      <vt:lpstr>PowerPoint Presentation</vt:lpstr>
      <vt:lpstr>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Niamh O'Neill</dc:creator>
  <cp:lastModifiedBy>Niamh O'Neill</cp:lastModifiedBy>
  <cp:revision>11</cp:revision>
  <dcterms:created xsi:type="dcterms:W3CDTF">2025-03-22T16:02:51Z</dcterms:created>
  <dcterms:modified xsi:type="dcterms:W3CDTF">2025-10-31T16:57:45Z</dcterms:modified>
</cp:coreProperties>
</file>